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25"/>
  </p:notesMasterIdLst>
  <p:sldIdLst>
    <p:sldId id="268" r:id="rId3"/>
    <p:sldId id="267" r:id="rId4"/>
    <p:sldId id="1331" r:id="rId5"/>
    <p:sldId id="1335" r:id="rId6"/>
    <p:sldId id="1336" r:id="rId7"/>
    <p:sldId id="1338" r:id="rId8"/>
    <p:sldId id="1362" r:id="rId9"/>
    <p:sldId id="1339" r:id="rId10"/>
    <p:sldId id="1360" r:id="rId11"/>
    <p:sldId id="1340" r:id="rId12"/>
    <p:sldId id="1342" r:id="rId13"/>
    <p:sldId id="1344" r:id="rId14"/>
    <p:sldId id="1345" r:id="rId15"/>
    <p:sldId id="1347" r:id="rId16"/>
    <p:sldId id="1348" r:id="rId17"/>
    <p:sldId id="1350" r:id="rId18"/>
    <p:sldId id="1351" r:id="rId19"/>
    <p:sldId id="1352" r:id="rId20"/>
    <p:sldId id="1355" r:id="rId21"/>
    <p:sldId id="1356" r:id="rId22"/>
    <p:sldId id="1357" r:id="rId23"/>
    <p:sldId id="271" r:id="rId24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5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ou xiaomo" initials="zx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79646"/>
    <a:srgbClr val="FFC000"/>
    <a:srgbClr val="D09E00"/>
    <a:srgbClr val="B7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1946" autoAdjust="0"/>
  </p:normalViewPr>
  <p:slideViewPr>
    <p:cSldViewPr>
      <p:cViewPr>
        <p:scale>
          <a:sx n="60" d="100"/>
          <a:sy n="60" d="100"/>
        </p:scale>
        <p:origin x="1480" y="80"/>
      </p:cViewPr>
      <p:guideLst>
        <p:guide orient="horz" pos="2160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3A4C086-492D-43CF-A0D3-88423CD4AA9B}" type="slidenum">
              <a:rPr lang="zh-CN" altLang="en-US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B53BAD-55D1-47CD-AB18-C04AB46FE8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A4C086-492D-43CF-A0D3-88423CD4AA9B}" type="slidenum">
              <a:rPr lang="zh-CN" altLang="en-US" smtClean="0"/>
              <a:t>4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925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A4C086-492D-43CF-A0D3-88423CD4AA9B}" type="slidenum">
              <a:rPr lang="zh-CN" altLang="en-US" smtClean="0"/>
              <a:t>5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363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A4C086-492D-43CF-A0D3-88423CD4AA9B}" type="slidenum">
              <a:rPr lang="zh-CN" altLang="en-US" smtClean="0"/>
              <a:t>7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353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A4C086-492D-43CF-A0D3-88423CD4AA9B}" type="slidenum">
              <a:rPr lang="zh-CN" altLang="en-US" smtClean="0"/>
              <a:t>9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568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文本占位符 2"/>
          <p:cNvSpPr>
            <a:spLocks noGrp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/>
              <a:t>两个录像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48D48-EA98-4756-83B5-86137E2AE9B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882F8-8669-4717-A962-43F492ED328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DD6E7-073B-4B8B-A85A-A74289E9309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7D01F1-D623-42D7-9864-0D9761B8257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E0A9C-5508-4EC9-9C8D-BC89A02BC936}" type="datetimeFigureOut">
              <a:rPr lang="zh-CN" altLang="en-US" smtClean="0"/>
              <a:t>2020/5/6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FD-2999-4D86-A5E0-A14859A111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E0A9C-5508-4EC9-9C8D-BC89A02BC936}" type="datetimeFigureOut">
              <a:rPr lang="zh-CN" altLang="en-US" smtClean="0"/>
              <a:t>2020/5/6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FD-2999-4D86-A5E0-A14859A111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E0A9C-5508-4EC9-9C8D-BC89A02BC936}" type="datetimeFigureOut">
              <a:rPr lang="zh-CN" altLang="en-US" smtClean="0"/>
              <a:t>2020/5/6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FD-2999-4D86-A5E0-A14859A111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E0A9C-5508-4EC9-9C8D-BC89A02BC936}" type="datetimeFigureOut">
              <a:rPr lang="zh-CN" altLang="en-US" smtClean="0"/>
              <a:t>2020/5/6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FD-2999-4D86-A5E0-A14859A111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E0A9C-5508-4EC9-9C8D-BC89A02BC936}" type="datetimeFigureOut">
              <a:rPr lang="zh-CN" altLang="en-US" smtClean="0"/>
              <a:t>2020/5/6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FD-2999-4D86-A5E0-A14859A111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E0A9C-5508-4EC9-9C8D-BC89A02BC936}" type="datetimeFigureOut">
              <a:rPr lang="zh-CN" altLang="en-US" smtClean="0"/>
              <a:t>2020/5/6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FD-2999-4D86-A5E0-A14859A111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03A19-D2C0-4B06-A9F8-E9FCB7291C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E0A9C-5508-4EC9-9C8D-BC89A02BC936}" type="datetimeFigureOut">
              <a:rPr lang="zh-CN" altLang="en-US" smtClean="0"/>
              <a:t>2020/5/6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FD-2999-4D86-A5E0-A14859A111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E0A9C-5508-4EC9-9C8D-BC89A02BC936}" type="datetimeFigureOut">
              <a:rPr lang="zh-CN" altLang="en-US" smtClean="0"/>
              <a:t>2020/5/6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FD-2999-4D86-A5E0-A14859A111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E0A9C-5508-4EC9-9C8D-BC89A02BC936}" type="datetimeFigureOut">
              <a:rPr lang="zh-CN" altLang="en-US" smtClean="0"/>
              <a:t>2020/5/6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FD-2999-4D86-A5E0-A14859A111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E0A9C-5508-4EC9-9C8D-BC89A02BC936}" type="datetimeFigureOut">
              <a:rPr lang="zh-CN" altLang="en-US" smtClean="0"/>
              <a:t>2020/5/6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FD-2999-4D86-A5E0-A14859A111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E0A9C-5508-4EC9-9C8D-BC89A02BC936}" type="datetimeFigureOut">
              <a:rPr lang="zh-CN" altLang="en-US" smtClean="0"/>
              <a:t>2020/5/6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FD-2999-4D86-A5E0-A14859A111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03A19-D2C0-4B06-A9F8-E9FCB7291C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429256" y="5786454"/>
            <a:ext cx="2133600" cy="365125"/>
          </a:xfrm>
        </p:spPr>
        <p:txBody>
          <a:bodyPr/>
          <a:lstStyle/>
          <a:p>
            <a:fld id="{C5603A19-D2C0-4B06-A9F8-E9FCB7291C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9309" y="32210"/>
            <a:ext cx="8229600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2BA9A-3E09-4DA5-B73E-AA9718CC186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93A44-1807-45B7-9B9E-126469E1837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D830ED-80FE-4050-93C3-EE6F17CE125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19F7B-C40C-400C-8B12-2CC1D24F9DF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017E5-75CB-47E5-A460-FDB1C8FF34B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66C45D-D810-4047-AB60-3F0B9586003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5">
            <a:alphaModFix amt="20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 flipV="1">
            <a:off x="-36513" y="6572250"/>
            <a:ext cx="7680326" cy="269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7643813" y="6143625"/>
            <a:ext cx="0" cy="43180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7715250" y="6286500"/>
            <a:ext cx="0" cy="28892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611188" y="-26988"/>
            <a:ext cx="0" cy="431801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768350" y="0"/>
            <a:ext cx="0" cy="287338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32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pic>
        <p:nvPicPr>
          <p:cNvPr id="1035" name="图片 19" descr="logo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6205538"/>
            <a:ext cx="11430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noProof="1" dirty="0">
                <a:latin typeface="Arial" panose="020B0604020202020204" pitchFamily="34" charset="0"/>
              </a:defRPr>
            </a:lvl1pPr>
          </a:lstStyle>
          <a:p>
            <a:fld id="{C5603A19-D2C0-4B06-A9F8-E9FCB7291C80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E0A9C-5508-4EC9-9C8D-BC89A02BC936}" type="datetimeFigureOut">
              <a:rPr lang="zh-CN" altLang="en-US" smtClean="0"/>
              <a:t>2020/5/6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6EBFD-2999-4D86-A5E0-A14859A111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5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hyperlink" Target="05ICU.mp4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7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1"/>
          <p:cNvSpPr>
            <a:spLocks noGrp="1"/>
          </p:cNvSpPr>
          <p:nvPr>
            <p:ph type="ctrTitle"/>
          </p:nvPr>
        </p:nvSpPr>
        <p:spPr>
          <a:xfrm>
            <a:off x="75408" y="2196406"/>
            <a:ext cx="9136060" cy="1470025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安宁缓和医疗之沟通</a:t>
            </a:r>
            <a:br>
              <a:rPr lang="en-US" altLang="zh-CN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</a:br>
            <a:r>
              <a:rPr lang="en-US" altLang="zh-CN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——</a:t>
            </a:r>
            <a:r>
              <a:rPr lang="zh-CN" alt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家庭会议</a:t>
            </a:r>
            <a:br>
              <a:rPr lang="zh-CN" alt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</a:br>
            <a:endParaRPr lang="zh-CN" altLang="en-US" sz="5400" dirty="0">
              <a:solidFill>
                <a:schemeClr val="tx1">
                  <a:lumMod val="65000"/>
                  <a:lumOff val="35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3077" name="TextBox 6"/>
          <p:cNvSpPr txBox="1">
            <a:spLocks noChangeArrowheads="1"/>
          </p:cNvSpPr>
          <p:nvPr/>
        </p:nvSpPr>
        <p:spPr bwMode="auto">
          <a:xfrm>
            <a:off x="285720" y="500042"/>
            <a:ext cx="48623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北京协和医院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《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安宁缓和医疗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》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微课堂</a:t>
            </a:r>
          </a:p>
        </p:txBody>
      </p:sp>
      <p:pic>
        <p:nvPicPr>
          <p:cNvPr id="3080" name="图片 1" descr="A593DCEE556F14BDD2B508B6017593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857894"/>
            <a:ext cx="367108" cy="36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图片 2" descr="缓和医疗分log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2" t="20070" r="7512" b="22238"/>
          <a:stretch>
            <a:fillRect/>
          </a:stretch>
        </p:blipFill>
        <p:spPr bwMode="auto">
          <a:xfrm>
            <a:off x="6715139" y="5857892"/>
            <a:ext cx="2000644" cy="42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图片 10" descr="palliative care-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3" t="27596" r="20425" b="39523"/>
          <a:stretch>
            <a:fillRect/>
          </a:stretch>
        </p:blipFill>
        <p:spPr bwMode="auto">
          <a:xfrm>
            <a:off x="5256000" y="5760000"/>
            <a:ext cx="1480104" cy="49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3639955"/>
            <a:ext cx="912812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主 讲   </a:t>
            </a:r>
            <a:r>
              <a:rPr lang="zh-CN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仿宋" panose="02010609060101010101" pitchFamily="49" charset="-122"/>
                <a:ea typeface="华文隶书" panose="02010800040101010101" pitchFamily="2" charset="-122"/>
              </a:rPr>
              <a:t>宁晓红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cxnSp>
        <p:nvCxnSpPr>
          <p:cNvPr id="12" name="直接连接符 11"/>
          <p:cNvCxnSpPr/>
          <p:nvPr/>
        </p:nvCxnSpPr>
        <p:spPr>
          <a:xfrm rot="16200000" flipH="1">
            <a:off x="214678" y="713960"/>
            <a:ext cx="284961" cy="1"/>
          </a:xfrm>
          <a:prstGeom prst="line">
            <a:avLst/>
          </a:prstGeom>
          <a:ln w="50800">
            <a:solidFill>
              <a:srgbClr val="FFAD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rot="5400000">
            <a:off x="72200" y="785000"/>
            <a:ext cx="428628" cy="1588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rot="5400000">
            <a:off x="8573322" y="5999974"/>
            <a:ext cx="428628" cy="1588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rot="5400000">
            <a:off x="8573321" y="6071413"/>
            <a:ext cx="284961" cy="795"/>
          </a:xfrm>
          <a:prstGeom prst="line">
            <a:avLst/>
          </a:prstGeom>
          <a:ln w="50800">
            <a:solidFill>
              <a:srgbClr val="FFAD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207C7B37-5161-4A0E-9DD9-C4B2AA4C8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01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 txBox="1">
            <a:spLocks noGrp="1"/>
          </p:cNvSpPr>
          <p:nvPr>
            <p:ph type="title"/>
          </p:nvPr>
        </p:nvSpPr>
        <p:spPr>
          <a:xfrm>
            <a:off x="601216" y="264843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fontAlgn="base">
              <a:lnSpc>
                <a:spcPct val="150000"/>
              </a:lnSpc>
              <a:spcAft>
                <a:spcPct val="0"/>
              </a:spcAft>
              <a:buClrTx/>
              <a:buSzTx/>
            </a:pPr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1、会前会pre-meeting</a:t>
            </a:r>
          </a:p>
        </p:txBody>
      </p:sp>
      <p:sp>
        <p:nvSpPr>
          <p:cNvPr id="19459" name="内容占位符 2"/>
          <p:cNvSpPr>
            <a:spLocks noGrp="1"/>
          </p:cNvSpPr>
          <p:nvPr>
            <p:ph idx="1"/>
          </p:nvPr>
        </p:nvSpPr>
        <p:spPr>
          <a:xfrm>
            <a:off x="1110144" y="1584762"/>
            <a:ext cx="8001000" cy="347503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10000"/>
              </a:lnSpc>
              <a:buClr>
                <a:srgbClr val="002060"/>
              </a:buClr>
              <a:defRPr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复习医疗相关资料和未来治疗方向</a:t>
            </a:r>
          </a:p>
          <a:p>
            <a:pPr>
              <a:lnSpc>
                <a:spcPct val="200000"/>
              </a:lnSpc>
              <a:buClr>
                <a:srgbClr val="002060"/>
              </a:buClr>
              <a:defRPr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会议内容</a:t>
            </a:r>
            <a:endParaRPr lang="en-US" altLang="zh-CN" sz="22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200000"/>
              </a:lnSpc>
              <a:buClr>
                <a:srgbClr val="002060"/>
              </a:buClr>
              <a:defRPr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可能出现冲突的问题</a:t>
            </a:r>
            <a:endParaRPr lang="en-US" altLang="zh-CN" sz="22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220000"/>
              </a:lnSpc>
              <a:buClr>
                <a:srgbClr val="002060"/>
              </a:buClr>
              <a:defRPr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确定达成一致</a:t>
            </a:r>
            <a:endParaRPr lang="en-US" altLang="zh-CN" sz="22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210000"/>
              </a:lnSpc>
              <a:buClr>
                <a:srgbClr val="002060"/>
              </a:buClr>
              <a:defRPr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主持和发言人</a:t>
            </a:r>
            <a:endParaRPr lang="en-US" altLang="zh-CN" sz="22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210000"/>
              </a:lnSpc>
              <a:buClr>
                <a:srgbClr val="002060"/>
              </a:buClr>
              <a:defRPr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强调：富同理心地、积极地、倾听的重要性</a:t>
            </a:r>
            <a:endParaRPr lang="en-US" altLang="zh-CN" sz="22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eaLnBrk="1" hangingPunct="1"/>
            <a:endParaRPr lang="en-US" altLang="zh-CN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113488" y="5204898"/>
            <a:ext cx="3890809" cy="30162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002060"/>
              </a:buClr>
              <a:defRPr/>
            </a:pPr>
            <a:r>
              <a:rPr lang="zh-CN" alt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参加人：医生、护士、社工、牧师</a:t>
            </a:r>
            <a:r>
              <a:rPr lang="en-US" altLang="zh-CN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……</a:t>
            </a:r>
          </a:p>
        </p:txBody>
      </p:sp>
      <p:sp>
        <p:nvSpPr>
          <p:cNvPr id="5" name="内容占位符 2"/>
          <p:cNvSpPr txBox="1"/>
          <p:nvPr/>
        </p:nvSpPr>
        <p:spPr bwMode="auto">
          <a:xfrm>
            <a:off x="618996" y="559414"/>
            <a:ext cx="8046720" cy="573917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</a:ln>
        </p:spPr>
        <p:txBody>
          <a:bodyPr/>
          <a:lstStyle/>
          <a:p>
            <a:pPr indent="0" eaLnBrk="1" hangingPunct="1">
              <a:lnSpc>
                <a:spcPct val="200000"/>
              </a:lnSpc>
              <a:defRPr/>
            </a:pPr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     会议目的和内容什么？</a:t>
            </a:r>
          </a:p>
          <a:p>
            <a:pPr marL="800100" lvl="2" indent="-342900" eaLnBrk="1" hangingPunct="1">
              <a:lnSpc>
                <a:spcPct val="200000"/>
              </a:lnSpc>
              <a:spcBef>
                <a:spcPct val="20000"/>
              </a:spcBef>
              <a:buClr>
                <a:srgbClr val="002060"/>
              </a:buClr>
              <a:buSzPct val="95000"/>
              <a:buFont typeface="Arial" panose="020B0604020202020204" pitchFamily="34" charset="0"/>
              <a:buChar char="•"/>
              <a:defRPr/>
            </a:pP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pPr marL="800100" lvl="2" indent="-342900" eaLnBrk="1" hangingPunct="1">
              <a:lnSpc>
                <a:spcPct val="200000"/>
              </a:lnSpc>
              <a:spcBef>
                <a:spcPct val="20000"/>
              </a:spcBef>
              <a:buClr>
                <a:srgbClr val="002060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告知预计生存期？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pPr marL="800100" lvl="2" indent="-342900" eaLnBrk="1" hangingPunct="1">
              <a:lnSpc>
                <a:spcPct val="200000"/>
              </a:lnSpc>
              <a:spcBef>
                <a:spcPct val="20000"/>
              </a:spcBef>
              <a:buClr>
                <a:srgbClr val="002060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是否去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ICU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？</a:t>
            </a:r>
          </a:p>
          <a:p>
            <a:pPr marL="800100" lvl="2" indent="-342900" eaLnBrk="1" hangingPunct="1">
              <a:lnSpc>
                <a:spcPct val="200000"/>
              </a:lnSpc>
              <a:spcBef>
                <a:spcPct val="20000"/>
              </a:spcBef>
              <a:buClr>
                <a:srgbClr val="002060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离世地点？</a:t>
            </a:r>
          </a:p>
          <a:p>
            <a:pPr marL="800100" lvl="2" indent="-342900" eaLnBrk="1" hangingPunct="1">
              <a:lnSpc>
                <a:spcPct val="200000"/>
              </a:lnSpc>
              <a:spcBef>
                <a:spcPct val="20000"/>
              </a:spcBef>
              <a:buClr>
                <a:srgbClr val="002060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完成心愿？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pPr marL="800100" lvl="2" indent="-342900" eaLnBrk="1" hangingPunct="1">
              <a:lnSpc>
                <a:spcPct val="200000"/>
              </a:lnSpc>
              <a:spcBef>
                <a:spcPct val="20000"/>
              </a:spcBef>
              <a:buClr>
                <a:srgbClr val="002060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其他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AF463FCD-E904-4239-8DEE-997006BBB0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5716" y="6225905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52"/>
    </mc:Choice>
    <mc:Fallback xmlns="">
      <p:transition spd="slow" advTm="50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ldLvl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标题 1"/>
          <p:cNvSpPr txBox="1">
            <a:spLocks noGrp="1"/>
          </p:cNvSpPr>
          <p:nvPr>
            <p:ph type="title"/>
          </p:nvPr>
        </p:nvSpPr>
        <p:spPr>
          <a:xfrm>
            <a:off x="457200" y="704850"/>
            <a:ext cx="8153400" cy="895350"/>
          </a:xfr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fontAlgn="base">
              <a:lnSpc>
                <a:spcPct val="150000"/>
              </a:lnSpc>
              <a:spcAft>
                <a:spcPct val="0"/>
              </a:spcAft>
              <a:buClrTx/>
              <a:buSzTx/>
            </a:pPr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2、准备细节</a:t>
            </a:r>
          </a:p>
        </p:txBody>
      </p:sp>
      <p:sp>
        <p:nvSpPr>
          <p:cNvPr id="21507" name="内容占位符 2"/>
          <p:cNvSpPr>
            <a:spLocks noGrp="1"/>
          </p:cNvSpPr>
          <p:nvPr>
            <p:ph idx="1"/>
          </p:nvPr>
        </p:nvSpPr>
        <p:spPr>
          <a:xfrm>
            <a:off x="709722" y="16002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Clr>
                <a:srgbClr val="002060"/>
              </a:buClr>
              <a:defRPr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给家属一个清单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200000"/>
              </a:lnSpc>
              <a:buClr>
                <a:srgbClr val="002060"/>
              </a:buClr>
              <a:defRPr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患者可以决定要求家庭成员的谁来参加，谁作为主要决定者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200000"/>
              </a:lnSpc>
              <a:buClr>
                <a:srgbClr val="002060"/>
              </a:buClr>
              <a:defRPr/>
            </a:pPr>
            <a:r>
              <a:rPr lang="zh-CN" altLang="en-US" sz="2000" dirty="0">
                <a:solidFill>
                  <a:srgbClr val="C00000"/>
                </a:solidFill>
                <a:latin typeface="+mn-ea"/>
              </a:rPr>
              <a:t>参会人数</a:t>
            </a:r>
            <a:endParaRPr lang="en-US" altLang="zh-CN" sz="2000" dirty="0">
              <a:solidFill>
                <a:srgbClr val="C00000"/>
              </a:solidFill>
              <a:latin typeface="+mn-ea"/>
            </a:endParaRPr>
          </a:p>
          <a:p>
            <a:pPr>
              <a:lnSpc>
                <a:spcPct val="200000"/>
              </a:lnSpc>
              <a:buClr>
                <a:srgbClr val="002060"/>
              </a:buClr>
              <a:defRPr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环境、座位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200000"/>
              </a:lnSpc>
              <a:buClr>
                <a:srgbClr val="002060"/>
              </a:buClr>
              <a:defRPr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手机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6509B88B-659D-4F40-A424-C0D2E8549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83"/>
    </mc:Choice>
    <mc:Fallback xmlns="">
      <p:transition spd="slow" advTm="44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标题 1"/>
          <p:cNvSpPr txBox="1">
            <a:spLocks noGrp="1"/>
          </p:cNvSpPr>
          <p:nvPr>
            <p:ph type="title"/>
          </p:nvPr>
        </p:nvSpPr>
        <p:spPr>
          <a:xfrm>
            <a:off x="457200" y="714375"/>
            <a:ext cx="8077200" cy="742950"/>
          </a:xfr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fontAlgn="base">
              <a:lnSpc>
                <a:spcPct val="150000"/>
              </a:lnSpc>
              <a:spcAft>
                <a:spcPct val="0"/>
              </a:spcAft>
              <a:buClrTx/>
              <a:buSzTx/>
            </a:pPr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3、会议开始、介绍、框架</a:t>
            </a:r>
          </a:p>
        </p:txBody>
      </p:sp>
      <p:sp>
        <p:nvSpPr>
          <p:cNvPr id="23555" name="内容占位符 2"/>
          <p:cNvSpPr>
            <a:spLocks noGrp="1"/>
          </p:cNvSpPr>
          <p:nvPr>
            <p:ph idx="1"/>
          </p:nvPr>
        </p:nvSpPr>
        <p:spPr>
          <a:xfrm>
            <a:off x="698500" y="1617662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002060"/>
              </a:buClr>
              <a:defRPr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自我介绍</a:t>
            </a:r>
            <a:r>
              <a:rPr lang="zh-CN" altLang="en-US" sz="2000" dirty="0">
                <a:solidFill>
                  <a:srgbClr val="C00000"/>
                </a:solidFill>
                <a:latin typeface="+mn-ea"/>
              </a:rPr>
              <a:t>（建立关系）</a:t>
            </a:r>
            <a:endParaRPr lang="en-US" altLang="zh-CN" sz="2000" dirty="0">
              <a:solidFill>
                <a:srgbClr val="C00000"/>
              </a:solidFill>
              <a:latin typeface="+mn-ea"/>
            </a:endParaRPr>
          </a:p>
          <a:p>
            <a:pPr marL="742987" lvl="1" indent="-285764" defTabSz="914446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主持：介绍会议目的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742987" lvl="1" indent="-285764" defTabSz="914446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团队成员介绍各自的职责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742987" lvl="1" indent="-285764" defTabSz="914446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邀请家庭成员自我介绍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defRPr/>
            </a:pP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defRPr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规则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742987" lvl="1" indent="-285764" defTabSz="914446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时间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742987" lvl="1" indent="-285764" defTabSz="914446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发言顺序等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33632652-E9B3-480C-8DFA-B0C60EF075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23"/>
    </mc:Choice>
    <mc:Fallback xmlns="">
      <p:transition spd="slow" advTm="34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标题 1"/>
          <p:cNvSpPr txBox="1">
            <a:spLocks noGrp="1"/>
          </p:cNvSpPr>
          <p:nvPr>
            <p:ph type="title"/>
          </p:nvPr>
        </p:nvSpPr>
        <p:spPr>
          <a:xfrm>
            <a:off x="457200" y="704850"/>
            <a:ext cx="8153400" cy="819150"/>
          </a:xfr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fontAlgn="base">
              <a:lnSpc>
                <a:spcPct val="150000"/>
              </a:lnSpc>
              <a:spcAft>
                <a:spcPct val="0"/>
              </a:spcAft>
              <a:buClrTx/>
              <a:buSzTx/>
            </a:pPr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4、来自患者和家庭的观点</a:t>
            </a:r>
          </a:p>
        </p:txBody>
      </p:sp>
      <p:sp>
        <p:nvSpPr>
          <p:cNvPr id="24579" name="内容占位符 2"/>
          <p:cNvSpPr>
            <a:spLocks noGrp="1"/>
          </p:cNvSpPr>
          <p:nvPr>
            <p:ph idx="1"/>
          </p:nvPr>
        </p:nvSpPr>
        <p:spPr>
          <a:xfrm>
            <a:off x="683692" y="1526019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002060"/>
              </a:buClr>
              <a:defRPr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倾听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Actively listen</a:t>
            </a:r>
          </a:p>
          <a:p>
            <a:pPr marL="742987" lvl="1" indent="-285764" defTabSz="914446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开放性问题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742987" lvl="1" indent="-285764" defTabSz="914446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发言机会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742987" lvl="1" indent="-285764" defTabSz="914446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鼓励全人的、替患者或其他家人着想的做法</a:t>
            </a:r>
          </a:p>
        </p:txBody>
      </p:sp>
      <p:sp>
        <p:nvSpPr>
          <p:cNvPr id="5" name="内容占位符 2"/>
          <p:cNvSpPr txBox="1"/>
          <p:nvPr/>
        </p:nvSpPr>
        <p:spPr>
          <a:xfrm>
            <a:off x="683692" y="3858875"/>
            <a:ext cx="6984776" cy="10081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002060"/>
              </a:buClr>
              <a:defRPr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意见不一致怎么办？</a:t>
            </a:r>
          </a:p>
        </p:txBody>
      </p:sp>
      <p:sp>
        <p:nvSpPr>
          <p:cNvPr id="4" name="内容占位符 2"/>
          <p:cNvSpPr txBox="1"/>
          <p:nvPr/>
        </p:nvSpPr>
        <p:spPr>
          <a:xfrm>
            <a:off x="683692" y="4667769"/>
            <a:ext cx="4767808" cy="158343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002060"/>
              </a:buClr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先听！！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98464BE4-06B9-47D1-A5F7-3C94C2A5AB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48"/>
    </mc:Choice>
    <mc:Fallback xmlns="">
      <p:transition spd="slow" advTm="84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标题 1"/>
          <p:cNvSpPr txBox="1">
            <a:spLocks noGrp="1"/>
          </p:cNvSpPr>
          <p:nvPr>
            <p:ph type="title"/>
          </p:nvPr>
        </p:nvSpPr>
        <p:spPr>
          <a:xfrm>
            <a:off x="457200" y="695325"/>
            <a:ext cx="8153400" cy="819150"/>
          </a:xfr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fontAlgn="base">
              <a:lnSpc>
                <a:spcPct val="150000"/>
              </a:lnSpc>
              <a:spcAft>
                <a:spcPct val="0"/>
              </a:spcAft>
              <a:buClrTx/>
              <a:buSzTx/>
            </a:pPr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5、确定需要讨论的内容</a:t>
            </a:r>
          </a:p>
        </p:txBody>
      </p:sp>
      <p:sp>
        <p:nvSpPr>
          <p:cNvPr id="26627" name="内容占位符 2"/>
          <p:cNvSpPr>
            <a:spLocks noGrp="1"/>
          </p:cNvSpPr>
          <p:nvPr>
            <p:ph idx="1"/>
          </p:nvPr>
        </p:nvSpPr>
        <p:spPr>
          <a:xfrm>
            <a:off x="683568" y="1700808"/>
            <a:ext cx="6923112" cy="452596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Clr>
                <a:srgbClr val="002060"/>
              </a:buClr>
              <a:defRPr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不是每个患者都想知道所有的细节和预后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200000"/>
              </a:lnSpc>
              <a:buClr>
                <a:srgbClr val="002060"/>
              </a:buClr>
              <a:defRPr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“想要了解多少”受多种因素影响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eaLnBrk="1" hangingPunct="1">
              <a:lnSpc>
                <a:spcPct val="200000"/>
              </a:lnSpc>
            </a:pPr>
            <a:endParaRPr lang="en-US" altLang="zh-CN" sz="36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200000"/>
              </a:lnSpc>
            </a:pPr>
            <a:endParaRPr lang="en-US" altLang="zh-CN" sz="36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200000"/>
              </a:lnSpc>
            </a:pPr>
            <a:endParaRPr lang="zh-CN" altLang="en-US" sz="36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200000"/>
              </a:lnSpc>
            </a:pPr>
            <a:endParaRPr lang="en-US" altLang="zh-CN" sz="3600" b="1" dirty="0">
              <a:solidFill>
                <a:srgbClr val="002060"/>
              </a:solidFill>
            </a:endParaRPr>
          </a:p>
        </p:txBody>
      </p:sp>
      <p:sp>
        <p:nvSpPr>
          <p:cNvPr id="5" name="内容占位符 2"/>
          <p:cNvSpPr txBox="1"/>
          <p:nvPr/>
        </p:nvSpPr>
        <p:spPr>
          <a:xfrm>
            <a:off x="683568" y="3303230"/>
            <a:ext cx="4767808" cy="158343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002060"/>
              </a:buClr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再说！！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B8DF4F64-EF02-4771-B411-612429804A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7684" y="6091684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98"/>
    </mc:Choice>
    <mc:Fallback xmlns="">
      <p:transition spd="slow" advTm="28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标题 1"/>
          <p:cNvSpPr txBox="1">
            <a:spLocks noGrp="1"/>
          </p:cNvSpPr>
          <p:nvPr>
            <p:ph type="title"/>
          </p:nvPr>
        </p:nvSpPr>
        <p:spPr>
          <a:xfrm>
            <a:off x="457200" y="704850"/>
            <a:ext cx="8229600" cy="742950"/>
          </a:xfr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fontAlgn="base">
              <a:lnSpc>
                <a:spcPct val="150000"/>
              </a:lnSpc>
              <a:spcAft>
                <a:spcPct val="0"/>
              </a:spcAft>
              <a:buClrTx/>
              <a:buSzTx/>
            </a:pPr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6、就相关医学事实进行沟通</a:t>
            </a:r>
          </a:p>
        </p:txBody>
      </p:sp>
      <p:sp>
        <p:nvSpPr>
          <p:cNvPr id="27651" name="内容占位符 2"/>
          <p:cNvSpPr>
            <a:spLocks noGrp="1"/>
          </p:cNvSpPr>
          <p:nvPr>
            <p:ph idx="1"/>
          </p:nvPr>
        </p:nvSpPr>
        <p:spPr>
          <a:xfrm>
            <a:off x="611560" y="1704421"/>
            <a:ext cx="8229600" cy="2016224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Clr>
                <a:srgbClr val="002060"/>
              </a:buClr>
              <a:defRPr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根据患者（家属）的问题给予医学解释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200000"/>
              </a:lnSpc>
              <a:buClr>
                <a:srgbClr val="002060"/>
              </a:buClr>
              <a:defRPr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少用医学术语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eaLnBrk="1" hangingPunct="1">
              <a:lnSpc>
                <a:spcPct val="200000"/>
              </a:lnSpc>
            </a:pPr>
            <a:endParaRPr lang="en-US" altLang="zh-CN" sz="4000" b="1" dirty="0">
              <a:solidFill>
                <a:srgbClr val="00206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609729" y="3188068"/>
            <a:ext cx="6768752" cy="481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150000"/>
              </a:lnSpc>
              <a:spcBef>
                <a:spcPct val="20000"/>
              </a:spcBef>
              <a:buClr>
                <a:srgbClr val="002060"/>
              </a:buClr>
              <a:buFont typeface="Arial" pitchFamily="34" charset="0"/>
              <a:buChar char="•"/>
              <a:defRPr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很多时候患方倾向于听医疗团队的建议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4213FD44-84F0-4A69-BAB3-0FC1E55C30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8"/>
    </mc:Choice>
    <mc:Fallback xmlns="">
      <p:transition spd="slow" advTm="69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标题 1"/>
          <p:cNvSpPr txBox="1">
            <a:spLocks noGrp="1"/>
          </p:cNvSpPr>
          <p:nvPr>
            <p:ph type="title"/>
          </p:nvPr>
        </p:nvSpPr>
        <p:spPr>
          <a:xfrm>
            <a:off x="457200" y="704850"/>
            <a:ext cx="8229600" cy="819150"/>
          </a:xfr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fontAlgn="base">
              <a:lnSpc>
                <a:spcPct val="150000"/>
              </a:lnSpc>
              <a:spcAft>
                <a:spcPct val="0"/>
              </a:spcAft>
              <a:buClrTx/>
              <a:buSzTx/>
            </a:pPr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7、对情感进行回应，处理冲突</a:t>
            </a:r>
          </a:p>
        </p:txBody>
      </p:sp>
      <p:sp>
        <p:nvSpPr>
          <p:cNvPr id="29699" name="内容占位符 2"/>
          <p:cNvSpPr>
            <a:spLocks noGrp="1"/>
          </p:cNvSpPr>
          <p:nvPr>
            <p:ph idx="1"/>
          </p:nvPr>
        </p:nvSpPr>
        <p:spPr>
          <a:xfrm>
            <a:off x="683568" y="1772816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Clr>
                <a:srgbClr val="002060"/>
              </a:buClr>
              <a:defRPr/>
            </a:pPr>
            <a:r>
              <a:rPr lang="zh-CN" altLang="en-US" sz="2000" dirty="0">
                <a:solidFill>
                  <a:srgbClr val="C00000"/>
                </a:solidFill>
                <a:latin typeface="+mn-ea"/>
              </a:rPr>
              <a:t>情感回应</a:t>
            </a:r>
            <a:endParaRPr lang="en-US" altLang="zh-CN" sz="2000" dirty="0">
              <a:solidFill>
                <a:srgbClr val="C00000"/>
              </a:solidFill>
              <a:latin typeface="+mn-ea"/>
            </a:endParaRPr>
          </a:p>
          <a:p>
            <a:pPr>
              <a:lnSpc>
                <a:spcPct val="200000"/>
              </a:lnSpc>
              <a:buClr>
                <a:srgbClr val="002060"/>
              </a:buClr>
              <a:defRPr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冲突处理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742987" lvl="1" indent="-285764" defTabSz="914446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一味回避冲突并非最好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742987" lvl="1" indent="-285764" defTabSz="914446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冲突处理得好会很有成效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zh-CN" sz="3600" b="1" dirty="0">
              <a:solidFill>
                <a:srgbClr val="002060"/>
              </a:solidFill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EF177CE6-94C4-432B-9AD0-7914404A7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2816" y="6095579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31"/>
    </mc:Choice>
    <mc:Fallback xmlns="">
      <p:transition spd="slow" advTm="52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内容占位符 2"/>
          <p:cNvSpPr txBox="1">
            <a:spLocks noGrp="1"/>
          </p:cNvSpPr>
          <p:nvPr>
            <p:ph idx="1"/>
          </p:nvPr>
        </p:nvSpPr>
        <p:spPr>
          <a:xfrm>
            <a:off x="409186" y="456511"/>
            <a:ext cx="8229600" cy="1012974"/>
          </a:xfr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algn="l">
              <a:spcAft>
                <a:spcPts val="0"/>
              </a:spcAft>
              <a:buClrTx/>
              <a:buSzTx/>
              <a:buFontTx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同理心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86" y="1303697"/>
            <a:ext cx="8501210" cy="4250605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3C7EF579-7262-4297-B358-79DD789DB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90"/>
    </mc:Choice>
    <mc:Fallback xmlns="">
      <p:transition spd="slow" advTm="33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标题 1"/>
          <p:cNvSpPr txBox="1">
            <a:spLocks noGrp="1"/>
          </p:cNvSpPr>
          <p:nvPr>
            <p:ph type="title"/>
          </p:nvPr>
        </p:nvSpPr>
        <p:spPr>
          <a:xfrm>
            <a:off x="457200" y="704850"/>
            <a:ext cx="8229600" cy="819150"/>
          </a:xfr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fontAlgn="base">
              <a:lnSpc>
                <a:spcPct val="150000"/>
              </a:lnSpc>
              <a:spcAft>
                <a:spcPct val="0"/>
              </a:spcAft>
              <a:buClrTx/>
              <a:buSzTx/>
            </a:pPr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8、澄清患者是照顾的中心</a:t>
            </a:r>
          </a:p>
        </p:txBody>
      </p:sp>
      <p:sp>
        <p:nvSpPr>
          <p:cNvPr id="32771" name="内容占位符 2"/>
          <p:cNvSpPr>
            <a:spLocks noGrp="1"/>
          </p:cNvSpPr>
          <p:nvPr>
            <p:ph idx="1"/>
          </p:nvPr>
        </p:nvSpPr>
        <p:spPr>
          <a:xfrm>
            <a:off x="698500" y="1616868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Clr>
                <a:srgbClr val="002060"/>
              </a:buClr>
              <a:defRPr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澄清以患者为中心的照顾目标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200000"/>
              </a:lnSpc>
              <a:buClr>
                <a:srgbClr val="002060"/>
              </a:buClr>
              <a:defRPr/>
            </a:pPr>
            <a:r>
              <a:rPr lang="zh-CN" altLang="en-US" sz="2000" dirty="0">
                <a:solidFill>
                  <a:srgbClr val="C00000"/>
                </a:solidFill>
                <a:latin typeface="+mn-ea"/>
              </a:rPr>
              <a:t>将患者“请过来</a:t>
            </a:r>
            <a:r>
              <a:rPr lang="en-US" altLang="zh-CN" sz="2000" dirty="0">
                <a:solidFill>
                  <a:srgbClr val="C00000"/>
                </a:solidFill>
                <a:latin typeface="+mn-ea"/>
              </a:rPr>
              <a:t>”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A51A3954-2469-46AE-9D3A-A6EB2F51BA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85"/>
    </mc:Choice>
    <mc:Fallback xmlns="">
      <p:transition spd="slow" advTm="41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7892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2" t="7813" r="26976" b="20898"/>
          <a:stretch>
            <a:fillRect/>
          </a:stretch>
        </p:blipFill>
        <p:spPr bwMode="auto">
          <a:xfrm>
            <a:off x="0" y="-95250"/>
            <a:ext cx="9144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1DF54EE2-C3FF-4CCA-A770-273229511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14"/>
    </mc:Choice>
    <mc:Fallback xmlns="">
      <p:transition spd="slow" advTm="63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720000" y="144000"/>
            <a:ext cx="2071702" cy="1143000"/>
          </a:xfrm>
        </p:spPr>
        <p:txBody>
          <a:bodyPr>
            <a:normAutofit/>
          </a:bodyPr>
          <a:lstStyle/>
          <a:p>
            <a:pPr algn="l"/>
            <a:r>
              <a:rPr lang="zh-CN" altLang="en-US" sz="2800" b="1" dirty="0">
                <a:solidFill>
                  <a:schemeClr val="bg1">
                    <a:lumMod val="6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rPr>
              <a:t>本课程由</a:t>
            </a:r>
          </a:p>
        </p:txBody>
      </p:sp>
      <p:pic>
        <p:nvPicPr>
          <p:cNvPr id="3" name="图片 10" descr="palliative care-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3" t="27596" r="57850" b="39523"/>
          <a:stretch>
            <a:fillRect/>
          </a:stretch>
        </p:blipFill>
        <p:spPr bwMode="auto">
          <a:xfrm>
            <a:off x="1526420" y="2846096"/>
            <a:ext cx="797538" cy="72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2" descr="缓和医疗分log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2" t="20070" r="71312" b="22238"/>
          <a:stretch>
            <a:fillRect/>
          </a:stretch>
        </p:blipFill>
        <p:spPr bwMode="auto">
          <a:xfrm>
            <a:off x="1598420" y="3949162"/>
            <a:ext cx="704473" cy="67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 descr="A593DCEE556F14BDD2B508B60175938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520" y="1988840"/>
            <a:ext cx="505049" cy="50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2555776" y="1988840"/>
            <a:ext cx="46815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北京协和医院老年医学科</a:t>
            </a:r>
          </a:p>
        </p:txBody>
      </p:sp>
      <p:sp>
        <p:nvSpPr>
          <p:cNvPr id="11" name="矩形 10"/>
          <p:cNvSpPr/>
          <p:nvPr/>
        </p:nvSpPr>
        <p:spPr>
          <a:xfrm>
            <a:off x="2570420" y="2977162"/>
            <a:ext cx="5715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北京协和医院安宁缓和医疗组</a:t>
            </a:r>
          </a:p>
        </p:txBody>
      </p:sp>
      <p:sp>
        <p:nvSpPr>
          <p:cNvPr id="12" name="矩形 11"/>
          <p:cNvSpPr/>
          <p:nvPr/>
        </p:nvSpPr>
        <p:spPr>
          <a:xfrm>
            <a:off x="2555744" y="3989104"/>
            <a:ext cx="58830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中国老年保健医学研究会缓和医疗分会</a:t>
            </a:r>
          </a:p>
        </p:txBody>
      </p:sp>
      <p:sp>
        <p:nvSpPr>
          <p:cNvPr id="9" name="矩形 8"/>
          <p:cNvSpPr/>
          <p:nvPr/>
        </p:nvSpPr>
        <p:spPr>
          <a:xfrm>
            <a:off x="6643702" y="5715016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rPr>
              <a:t>联合推出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rot="5400000">
            <a:off x="429390" y="785000"/>
            <a:ext cx="428628" cy="1588"/>
          </a:xfrm>
          <a:prstGeom prst="line">
            <a:avLst/>
          </a:prstGeom>
          <a:noFill/>
          <a:ln w="508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15" name="直接连接符 14"/>
          <p:cNvCxnSpPr/>
          <p:nvPr/>
        </p:nvCxnSpPr>
        <p:spPr>
          <a:xfrm rot="16200000" flipH="1">
            <a:off x="571868" y="713960"/>
            <a:ext cx="284961" cy="1"/>
          </a:xfrm>
          <a:prstGeom prst="line">
            <a:avLst/>
          </a:prstGeom>
          <a:ln w="50800">
            <a:solidFill>
              <a:srgbClr val="FFAD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rot="5400000">
            <a:off x="8146800" y="5928536"/>
            <a:ext cx="428628" cy="1588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rot="5400000">
            <a:off x="8144693" y="5999975"/>
            <a:ext cx="284961" cy="795"/>
          </a:xfrm>
          <a:prstGeom prst="line">
            <a:avLst/>
          </a:prstGeom>
          <a:ln w="50800">
            <a:solidFill>
              <a:srgbClr val="FFAD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F9950A5F-F9F6-4308-85C5-03D983BA8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0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标题 1"/>
          <p:cNvSpPr txBox="1"/>
          <p:nvPr/>
        </p:nvSpPr>
        <p:spPr bwMode="auto">
          <a:xfrm>
            <a:off x="457200" y="709978"/>
            <a:ext cx="6847205" cy="8489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 9、确定照顾计划，要做的具体事情  </a:t>
            </a:r>
          </a:p>
        </p:txBody>
      </p:sp>
      <p:sp>
        <p:nvSpPr>
          <p:cNvPr id="5" name="标题 1"/>
          <p:cNvSpPr txBox="1">
            <a:spLocks noGrp="1"/>
          </p:cNvSpPr>
          <p:nvPr>
            <p:ph type="title"/>
          </p:nvPr>
        </p:nvSpPr>
        <p:spPr>
          <a:xfrm>
            <a:off x="457200" y="1558973"/>
            <a:ext cx="714948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lnSpc>
                <a:spcPct val="150000"/>
              </a:lnSpc>
              <a:spcAft>
                <a:spcPct val="0"/>
              </a:spcAft>
            </a:pPr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10、感谢各位的参与</a:t>
            </a:r>
          </a:p>
        </p:txBody>
      </p:sp>
      <p:sp>
        <p:nvSpPr>
          <p:cNvPr id="6" name="标题 1"/>
          <p:cNvSpPr txBox="1"/>
          <p:nvPr/>
        </p:nvSpPr>
        <p:spPr>
          <a:xfrm>
            <a:off x="495300" y="25649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11、沟通，小结，文字工作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43BB8308-06AB-409E-8FD1-3E25E52A3F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81"/>
    </mc:Choice>
    <mc:Fallback xmlns="">
      <p:transition spd="slow" advTm="32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标题 1"/>
          <p:cNvSpPr txBox="1">
            <a:spLocks noGrp="1"/>
          </p:cNvSpPr>
          <p:nvPr>
            <p:ph type="title"/>
          </p:nvPr>
        </p:nvSpPr>
        <p:spPr>
          <a:xfrm>
            <a:off x="457200" y="215900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base">
              <a:lnSpc>
                <a:spcPct val="150000"/>
              </a:lnSpc>
              <a:spcAft>
                <a:spcPct val="0"/>
              </a:spcAft>
              <a:buClrTx/>
              <a:buSzTx/>
            </a:pPr>
            <a:r>
              <a:rPr lang="zh-CN" altLang="en-US" sz="3400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沟通时需要考虑的重要原则</a:t>
            </a:r>
          </a:p>
        </p:txBody>
      </p:sp>
      <p:sp>
        <p:nvSpPr>
          <p:cNvPr id="4" name="Content Placeholder 2"/>
          <p:cNvSpPr>
            <a:spLocks noGrp="1"/>
          </p:cNvSpPr>
          <p:nvPr/>
        </p:nvSpPr>
        <p:spPr>
          <a:xfrm>
            <a:off x="848589" y="1534477"/>
            <a:ext cx="7884160" cy="4525645"/>
          </a:xfrm>
          <a:prstGeom prst="rect">
            <a:avLst/>
          </a:prstGeom>
          <a:noFill/>
        </p:spPr>
        <p:txBody>
          <a:bodyPr lIns="82643" tIns="41322" rIns="82643" bIns="41322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Clr>
                <a:srgbClr val="002060"/>
              </a:buClr>
              <a:defRPr/>
            </a:pPr>
            <a:r>
              <a:rPr lang="zh-CN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伦理学原则</a:t>
            </a:r>
          </a:p>
          <a:p>
            <a:pPr marL="742987" lvl="1" indent="-285764" defTabSz="914446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从患者的最佳利益（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Best Interest</a:t>
            </a:r>
            <a:r>
              <a:rPr lang="zh-CN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）出发</a:t>
            </a:r>
          </a:p>
          <a:p>
            <a:pPr>
              <a:lnSpc>
                <a:spcPct val="200000"/>
              </a:lnSpc>
              <a:buClr>
                <a:srgbClr val="002060"/>
              </a:buClr>
              <a:defRPr/>
            </a:pPr>
            <a:r>
              <a:rPr lang="zh-CN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真诚，坦白（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Honest</a:t>
            </a:r>
            <a:r>
              <a:rPr lang="zh-CN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）</a:t>
            </a:r>
          </a:p>
          <a:p>
            <a:pPr>
              <a:lnSpc>
                <a:spcPct val="200000"/>
              </a:lnSpc>
              <a:buClr>
                <a:srgbClr val="002060"/>
              </a:buClr>
              <a:defRPr/>
            </a:pPr>
            <a:r>
              <a:rPr lang="zh-CN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同理心</a:t>
            </a:r>
          </a:p>
          <a:p>
            <a:pPr>
              <a:lnSpc>
                <a:spcPct val="200000"/>
              </a:lnSpc>
              <a:buClr>
                <a:srgbClr val="002060"/>
              </a:buClr>
              <a:defRPr/>
            </a:pPr>
            <a:endParaRPr lang="zh-TW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287A851F-28B4-416C-84D6-5254B0C3A7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75"/>
    </mc:Choice>
    <mc:Fallback xmlns="">
      <p:transition spd="slow" advTm="38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blipFill dpi="0" rotWithShape="1">
          <a:blip r:embed="rId4">
            <a:alphaModFix amt="21000"/>
            <a:duotone>
              <a:schemeClr val="accent4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1"/>
          <p:cNvSpPr>
            <a:spLocks noGrp="1"/>
          </p:cNvSpPr>
          <p:nvPr>
            <p:ph type="ctrTitle"/>
          </p:nvPr>
        </p:nvSpPr>
        <p:spPr>
          <a:xfrm>
            <a:off x="0" y="1939356"/>
            <a:ext cx="9140824" cy="1470025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感  谢  观  看</a:t>
            </a:r>
          </a:p>
        </p:txBody>
      </p:sp>
      <p:sp>
        <p:nvSpPr>
          <p:cNvPr id="3077" name="TextBox 6"/>
          <p:cNvSpPr txBox="1">
            <a:spLocks noChangeArrowheads="1"/>
          </p:cNvSpPr>
          <p:nvPr/>
        </p:nvSpPr>
        <p:spPr bwMode="auto">
          <a:xfrm>
            <a:off x="72232" y="3703176"/>
            <a:ext cx="91424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北京协和医院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《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安宁缓和医疗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》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微课堂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cxnSp>
        <p:nvCxnSpPr>
          <p:cNvPr id="12" name="直接连接符 11"/>
          <p:cNvCxnSpPr/>
          <p:nvPr/>
        </p:nvCxnSpPr>
        <p:spPr>
          <a:xfrm rot="16200000" flipH="1">
            <a:off x="214678" y="713960"/>
            <a:ext cx="284961" cy="1"/>
          </a:xfrm>
          <a:prstGeom prst="line">
            <a:avLst/>
          </a:prstGeom>
          <a:ln w="50800">
            <a:solidFill>
              <a:srgbClr val="FFAD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rot="5400000">
            <a:off x="72200" y="785000"/>
            <a:ext cx="428628" cy="1588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rot="5400000">
            <a:off x="8573322" y="5976000"/>
            <a:ext cx="428628" cy="1588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rot="5400000">
            <a:off x="8573321" y="6048000"/>
            <a:ext cx="284961" cy="795"/>
          </a:xfrm>
          <a:prstGeom prst="line">
            <a:avLst/>
          </a:prstGeom>
          <a:ln w="50800">
            <a:solidFill>
              <a:srgbClr val="FFAD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357158" y="571480"/>
            <a:ext cx="3786214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" descr="A593DCEE556F14BDD2B508B60175938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857894"/>
            <a:ext cx="367108" cy="36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0" descr="palliative care-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3" t="27596" r="20425" b="39523"/>
          <a:stretch>
            <a:fillRect/>
          </a:stretch>
        </p:blipFill>
        <p:spPr bwMode="auto">
          <a:xfrm>
            <a:off x="5256000" y="5760000"/>
            <a:ext cx="1480104" cy="49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2" descr="缓和医疗分logo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2" t="20070" r="7512" b="22238"/>
          <a:stretch>
            <a:fillRect/>
          </a:stretch>
        </p:blipFill>
        <p:spPr bwMode="auto">
          <a:xfrm>
            <a:off x="6715139" y="5857892"/>
            <a:ext cx="2000644" cy="42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50D7DE9D-F2A2-44C3-AB50-EE79F5AB8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84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矩形 4"/>
          <p:cNvSpPr>
            <a:spLocks noChangeArrowheads="1"/>
          </p:cNvSpPr>
          <p:nvPr/>
        </p:nvSpPr>
        <p:spPr bwMode="auto">
          <a:xfrm>
            <a:off x="3686703" y="400857"/>
            <a:ext cx="5285589" cy="61939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fontAlgn="auto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1998</a:t>
            </a:r>
            <a:r>
              <a:rPr lang="zh-CN" altLang="en-US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年毕业于中国协和医科大学并获博士学位</a:t>
            </a:r>
            <a:endParaRPr lang="en-US" altLang="zh-CN" sz="1700" dirty="0">
              <a:solidFill>
                <a:srgbClr val="A6A6A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2002-2014</a:t>
            </a:r>
            <a:r>
              <a:rPr lang="zh-CN" altLang="en-US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年于北京协和医院肿瘤内科工作</a:t>
            </a:r>
            <a:endParaRPr lang="en-US" altLang="zh-CN" sz="1700" dirty="0">
              <a:solidFill>
                <a:srgbClr val="A6A6A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r>
              <a:rPr lang="zh-CN" altLang="en-US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年至今于北京协和医院老年医学科工作</a:t>
            </a:r>
          </a:p>
          <a:p>
            <a:pPr eaLnBrk="1" fontAlgn="auto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北京协和医学院研究生</a:t>
            </a:r>
            <a:r>
              <a:rPr lang="en-US" altLang="zh-CN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舒缓医学</a:t>
            </a:r>
            <a:r>
              <a:rPr lang="en-US" altLang="zh-CN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课程负责人</a:t>
            </a:r>
          </a:p>
          <a:p>
            <a:pPr eaLnBrk="1" fontAlgn="auto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北京协和医学安宁志愿者团队指导教师</a:t>
            </a:r>
            <a:endParaRPr lang="en-US" altLang="zh-CN" sz="1700" dirty="0">
              <a:solidFill>
                <a:srgbClr val="A6A6A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APHN</a:t>
            </a:r>
            <a:r>
              <a:rPr lang="zh-CN" altLang="en-US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</a:t>
            </a:r>
            <a:r>
              <a:rPr lang="en-US" altLang="zh-CN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AAHPM</a:t>
            </a:r>
            <a:r>
              <a:rPr lang="zh-CN" altLang="en-US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</a:t>
            </a:r>
          </a:p>
          <a:p>
            <a:pPr eaLnBrk="1" fontAlgn="auto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中国老年保健医学研究会缓和医疗分会副主任委员兼秘书长</a:t>
            </a:r>
            <a:endParaRPr lang="en-US" altLang="zh-CN" sz="1700" dirty="0">
              <a:solidFill>
                <a:srgbClr val="A6A6A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中英联合培训中方执行主席</a:t>
            </a:r>
            <a:endParaRPr lang="en-US" altLang="zh-CN" sz="1700" dirty="0">
              <a:solidFill>
                <a:srgbClr val="A6A6A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</a:t>
            </a:r>
            <a:r>
              <a:rPr lang="en-US" altLang="zh-CN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及2019年国家卫健委安宁疗护培训专家</a:t>
            </a:r>
          </a:p>
          <a:p>
            <a:pPr eaLnBrk="1" fontAlgn="auto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南方人物周刊</a:t>
            </a:r>
            <a:r>
              <a:rPr lang="en-US" altLang="zh-CN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魅力人物</a:t>
            </a:r>
          </a:p>
          <a:p>
            <a:pPr eaLnBrk="1" fontAlgn="auto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年“敬佑生命</a:t>
            </a:r>
            <a:r>
              <a:rPr lang="en-US" altLang="zh-CN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700" dirty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荣耀医者”公益评选获“人文情怀奖”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 contrast="-10000"/>
                    </a14:imgEffect>
                    <a14:imgEffect>
                      <a14:colorTemperature colorTemp="5300"/>
                    </a14:imgEffect>
                    <a14:imgEffect>
                      <a14:saturation sat="8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552" y="629128"/>
            <a:ext cx="2752901" cy="4262778"/>
          </a:xfrm>
          <a:prstGeom prst="rect">
            <a:avLst/>
          </a:prstGeom>
        </p:spPr>
      </p:pic>
      <p:sp>
        <p:nvSpPr>
          <p:cNvPr id="9" name="标题 1"/>
          <p:cNvSpPr txBox="1"/>
          <p:nvPr/>
        </p:nvSpPr>
        <p:spPr>
          <a:xfrm>
            <a:off x="400555" y="5120176"/>
            <a:ext cx="3286148" cy="1000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宁晓红</a:t>
            </a:r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 </a:t>
            </a:r>
            <a:r>
              <a:rPr lang="en-US" altLang="zh-CN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Arial" panose="020B0604020202020204"/>
              </a:rPr>
              <a:t>• </a:t>
            </a:r>
            <a:r>
              <a:rPr lang="zh-CN" altLang="en-US" sz="3000" b="1" dirty="0">
                <a:solidFill>
                  <a:srgbClr val="FFC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简介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286FA398-A7F4-4EF2-B1A5-3F323459D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5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b="1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本课内容</a:t>
            </a:r>
            <a:endParaRPr lang="zh-CN" altLang="en-US" b="1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87624" y="1569081"/>
            <a:ext cx="8229600" cy="4525963"/>
          </a:xfrm>
        </p:spPr>
        <p:txBody>
          <a:bodyPr>
            <a:normAutofit/>
          </a:bodyPr>
          <a:lstStyle/>
          <a:p>
            <a:pPr marL="353050" indent="-353050" fontAlgn="base">
              <a:lnSpc>
                <a:spcPct val="200000"/>
              </a:lnSpc>
              <a:spcAft>
                <a:spcPct val="0"/>
              </a:spcAft>
              <a:defRPr/>
            </a:pPr>
            <a:r>
              <a:rPr lang="zh-CN" altLang="en-US" sz="2059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为什么需要家庭会议？</a:t>
            </a:r>
            <a:endParaRPr lang="en-US" altLang="zh-CN" sz="2059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353050" indent="-353050" fontAlgn="base">
              <a:lnSpc>
                <a:spcPct val="200000"/>
              </a:lnSpc>
              <a:spcAft>
                <a:spcPct val="0"/>
              </a:spcAft>
              <a:defRPr/>
            </a:pPr>
            <a:r>
              <a:rPr lang="zh-CN" altLang="en-US" sz="2059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家庭会议谁来参加？</a:t>
            </a:r>
            <a:endParaRPr lang="en-US" altLang="zh-CN" sz="2059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353050" indent="-353050" fontAlgn="base">
              <a:lnSpc>
                <a:spcPct val="200000"/>
              </a:lnSpc>
              <a:spcAft>
                <a:spcPct val="0"/>
              </a:spcAft>
              <a:defRPr/>
            </a:pPr>
            <a:r>
              <a:rPr lang="zh-CN" altLang="en-US" sz="2059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家庭会议谁来组织和主持？</a:t>
            </a:r>
            <a:endParaRPr lang="en-US" altLang="zh-CN" sz="2059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353050" indent="-353050" fontAlgn="base">
              <a:lnSpc>
                <a:spcPct val="200000"/>
              </a:lnSpc>
              <a:spcAft>
                <a:spcPct val="0"/>
              </a:spcAft>
              <a:defRPr/>
            </a:pPr>
            <a:r>
              <a:rPr lang="zh-CN" altLang="en-US" sz="2059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家庭会议如何开？</a:t>
            </a:r>
            <a:endParaRPr lang="en-US" altLang="zh-CN" sz="2059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353050" indent="-353050" fontAlgn="base">
              <a:lnSpc>
                <a:spcPct val="200000"/>
              </a:lnSpc>
              <a:spcAft>
                <a:spcPct val="0"/>
              </a:spcAft>
              <a:defRPr/>
            </a:pPr>
            <a:r>
              <a:rPr lang="zh-CN" altLang="en-US" sz="2059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家庭会议时家人意见不一致怎么办？</a:t>
            </a:r>
            <a:endParaRPr lang="en-US" altLang="zh-CN" sz="2059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353050" indent="-353050" fontAlgn="base">
              <a:lnSpc>
                <a:spcPct val="210000"/>
              </a:lnSpc>
              <a:spcAft>
                <a:spcPct val="0"/>
              </a:spcAft>
              <a:defRPr/>
            </a:pPr>
            <a:endParaRPr lang="zh-CN" altLang="en-US" sz="2059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endParaRPr lang="zh-CN" altLang="en-US" sz="2059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7AE632A2-D08D-4C26-97DA-C846BD123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1"/>
    </mc:Choice>
    <mc:Fallback xmlns="">
      <p:transition spd="slow" advTm="11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lnSpc>
                <a:spcPct val="150000"/>
              </a:lnSpc>
              <a:spcAft>
                <a:spcPct val="0"/>
              </a:spcAft>
            </a:pPr>
            <a:r>
              <a:rPr lang="zh-CN" altLang="en-US" sz="3400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为什么需要家庭会议？</a:t>
            </a:r>
            <a:endParaRPr lang="zh-CN" altLang="zh-CN" sz="3400" b="1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195" name="内容占位符 2"/>
          <p:cNvSpPr>
            <a:spLocks noGrp="1"/>
          </p:cNvSpPr>
          <p:nvPr>
            <p:ph idx="1"/>
          </p:nvPr>
        </p:nvSpPr>
        <p:spPr>
          <a:xfrm>
            <a:off x="1043608" y="1628800"/>
            <a:ext cx="8229600" cy="4525963"/>
          </a:xfrm>
        </p:spPr>
        <p:txBody>
          <a:bodyPr/>
          <a:lstStyle/>
          <a:p>
            <a:pPr>
              <a:lnSpc>
                <a:spcPct val="200000"/>
              </a:lnSpc>
              <a:buClr>
                <a:srgbClr val="002060"/>
              </a:buClr>
              <a:defRPr/>
            </a:pP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1/3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的病情严重的家属表示不满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742987" lvl="1" indent="-285764" defTabSz="914446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缺乏沟通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742987" lvl="1" indent="-285764" defTabSz="914446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不同医生给予的信息不一致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200000"/>
              </a:lnSpc>
              <a:buClr>
                <a:srgbClr val="002060"/>
              </a:buClr>
              <a:defRPr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双方都认为沟通得很清楚了，但仍有半数家庭没听明白医生的意思</a:t>
            </a:r>
            <a:b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</a:b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——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很多决定是在误解的前提下做出的！</a:t>
            </a:r>
          </a:p>
          <a:p>
            <a:pPr eaLnBrk="1" hangingPunct="1"/>
            <a:endParaRPr lang="en-US" altLang="zh-CN" sz="3200" dirty="0"/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827584" y="5935618"/>
            <a:ext cx="332655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cs typeface="+mn-cs"/>
              </a:rPr>
              <a:t>1 </a:t>
            </a:r>
            <a:r>
              <a:rPr lang="en-US" altLang="zh-CN" sz="1100" dirty="0" err="1">
                <a:solidFill>
                  <a:schemeClr val="bg1">
                    <a:lumMod val="65000"/>
                  </a:schemeClr>
                </a:solidFill>
                <a:cs typeface="+mn-cs"/>
              </a:rPr>
              <a:t>AbbottKH</a:t>
            </a:r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cs typeface="+mn-cs"/>
              </a:rPr>
              <a:t> . </a:t>
            </a:r>
            <a:r>
              <a:rPr lang="en-US" altLang="zh-CN" sz="1100" dirty="0" err="1">
                <a:solidFill>
                  <a:schemeClr val="bg1">
                    <a:lumMod val="65000"/>
                  </a:schemeClr>
                </a:solidFill>
                <a:cs typeface="+mn-cs"/>
              </a:rPr>
              <a:t>Crit</a:t>
            </a:r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cs typeface="+mn-cs"/>
              </a:rPr>
              <a:t> Care Med 2001:29(1):197</a:t>
            </a:r>
          </a:p>
          <a:p>
            <a:pPr eaLnBrk="1" hangingPunct="1"/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cs typeface="+mn-cs"/>
              </a:rPr>
              <a:t>2 Baker R et al . J Am </a:t>
            </a:r>
            <a:r>
              <a:rPr lang="en-US" altLang="zh-CN" sz="1100" dirty="0" err="1">
                <a:solidFill>
                  <a:schemeClr val="bg1">
                    <a:lumMod val="65000"/>
                  </a:schemeClr>
                </a:solidFill>
                <a:cs typeface="+mn-cs"/>
              </a:rPr>
              <a:t>Geriatr</a:t>
            </a:r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cs typeface="+mn-cs"/>
              </a:rPr>
              <a:t> Soc. 2000:48(5):s61</a:t>
            </a:r>
          </a:p>
          <a:p>
            <a:pPr eaLnBrk="1" hangingPunct="1"/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cs typeface="+mn-cs"/>
              </a:rPr>
              <a:t>3 </a:t>
            </a:r>
            <a:r>
              <a:rPr lang="en-US" altLang="zh-CN" sz="1100" dirty="0" err="1">
                <a:solidFill>
                  <a:schemeClr val="bg1">
                    <a:lumMod val="65000"/>
                  </a:schemeClr>
                </a:solidFill>
                <a:cs typeface="+mn-cs"/>
              </a:rPr>
              <a:t>Azoulay</a:t>
            </a:r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cs typeface="+mn-cs"/>
              </a:rPr>
              <a:t> E. </a:t>
            </a:r>
            <a:r>
              <a:rPr lang="en-US" altLang="zh-CN" sz="1100" dirty="0" err="1">
                <a:solidFill>
                  <a:schemeClr val="bg1">
                    <a:lumMod val="65000"/>
                  </a:schemeClr>
                </a:solidFill>
                <a:cs typeface="+mn-cs"/>
              </a:rPr>
              <a:t>Crit</a:t>
            </a:r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cs typeface="+mn-cs"/>
              </a:rPr>
              <a:t> Care Med 2000(8):3044</a:t>
            </a:r>
          </a:p>
        </p:txBody>
      </p:sp>
      <p:sp>
        <p:nvSpPr>
          <p:cNvPr id="5" name="内容占位符 2"/>
          <p:cNvSpPr txBox="1"/>
          <p:nvPr/>
        </p:nvSpPr>
        <p:spPr>
          <a:xfrm>
            <a:off x="0" y="1156385"/>
            <a:ext cx="9105900" cy="548571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200000"/>
              </a:lnSpc>
              <a:spcAft>
                <a:spcPts val="0"/>
              </a:spcAft>
              <a:buClr>
                <a:srgbClr val="002060"/>
              </a:buClr>
              <a:defRPr/>
            </a:pP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fontAlgn="auto">
              <a:lnSpc>
                <a:spcPct val="200000"/>
              </a:lnSpc>
              <a:spcAft>
                <a:spcPts val="0"/>
              </a:spcAft>
              <a:buClr>
                <a:srgbClr val="002060"/>
              </a:buClr>
              <a:defRPr/>
            </a:pP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353050" indent="-353050" algn="ctr">
              <a:lnSpc>
                <a:spcPct val="150000"/>
              </a:lnSpc>
              <a:buClr>
                <a:srgbClr val="002060"/>
              </a:buClr>
              <a:buNone/>
              <a:defRPr/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好的沟通，可以提高患者的满意度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353050" indent="-353050" algn="ctr">
              <a:lnSpc>
                <a:spcPct val="150000"/>
              </a:lnSpc>
              <a:buClr>
                <a:srgbClr val="002060"/>
              </a:buClr>
              <a:buNone/>
              <a:defRPr/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好的沟通，降低患者的焦虑和抑郁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fontAlgn="auto">
              <a:lnSpc>
                <a:spcPct val="200000"/>
              </a:lnSpc>
              <a:spcAft>
                <a:spcPts val="0"/>
              </a:spcAft>
            </a:pPr>
            <a:endParaRPr lang="en-US" altLang="zh-CN" dirty="0"/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11303454-3731-49DB-A2B5-BFACE30537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21"/>
    </mc:Choice>
    <mc:Fallback xmlns="">
      <p:transition spd="slow" advTm="37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  <a:buClr>
                <a:srgbClr val="002060"/>
              </a:buClr>
              <a:defRPr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澄清和确定治疗目标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200000"/>
              </a:lnSpc>
              <a:buClr>
                <a:srgbClr val="002060"/>
              </a:buClr>
              <a:defRPr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给患方以支持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200000"/>
              </a:lnSpc>
              <a:buClr>
                <a:srgbClr val="002060"/>
              </a:buClr>
              <a:defRPr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保证所有人理解：治疗决策和预后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200000"/>
              </a:lnSpc>
              <a:buClr>
                <a:srgbClr val="002060"/>
              </a:buClr>
              <a:defRPr/>
            </a:pP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……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457200" y="21978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3400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家庭会议可以</a:t>
            </a:r>
            <a:endParaRPr lang="zh-CN" altLang="zh-CN" sz="3400" b="1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82867BE8-DDA2-4CCB-8C84-970F94290D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66"/>
    </mc:Choice>
    <mc:Fallback xmlns="">
      <p:transition spd="slow" advTm="30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9632" y="2869947"/>
            <a:ext cx="6808470" cy="1118106"/>
          </a:xfrm>
        </p:spPr>
        <p:txBody>
          <a:bodyPr/>
          <a:lstStyle/>
          <a:p>
            <a:pPr marL="0" indent="0" algn="ctr">
              <a:buNone/>
            </a:pPr>
            <a:r>
              <a:rPr lang="zh-CN" altLang="en-US" sz="3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家庭会议如何开？</a:t>
            </a:r>
            <a:endParaRPr lang="en-US" altLang="zh-CN" sz="36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indent="0">
              <a:buNone/>
            </a:pPr>
            <a:endParaRPr lang="en-US" altLang="zh-CN" sz="48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282E32A4-9089-4781-BE23-2B5E15CE9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8"/>
    </mc:Choice>
    <mc:Fallback xmlns="">
      <p:transition spd="slow" advTm="3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内容占位符 2"/>
          <p:cNvSpPr>
            <a:spLocks noGrp="1"/>
          </p:cNvSpPr>
          <p:nvPr>
            <p:ph idx="1"/>
          </p:nvPr>
        </p:nvSpPr>
        <p:spPr>
          <a:xfrm>
            <a:off x="755576" y="1313405"/>
            <a:ext cx="8464716" cy="533400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会前会</a:t>
            </a:r>
          </a:p>
          <a:p>
            <a:pPr marL="457200" indent="-45720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确定逻辑框架</a:t>
            </a:r>
          </a:p>
          <a:p>
            <a:pPr marL="457200" indent="-45720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会议开始、介绍、框架</a:t>
            </a:r>
          </a:p>
          <a:p>
            <a:pPr marL="457200" indent="-45720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来自患者和家庭的观点</a:t>
            </a:r>
          </a:p>
          <a:p>
            <a:pPr marL="457200" indent="-45720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确定需要讨论的内容</a:t>
            </a:r>
          </a:p>
          <a:p>
            <a:pPr marL="457200" indent="-45720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就相关医学事实进行沟通</a:t>
            </a:r>
          </a:p>
          <a:p>
            <a:pPr marL="457200" indent="-45720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对情感进行回应，处理冲突</a:t>
            </a:r>
          </a:p>
          <a:p>
            <a:pPr marL="457200" indent="-45720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澄清“患者是照顾的中心”</a:t>
            </a:r>
          </a:p>
          <a:p>
            <a:pPr marL="457200" indent="-45720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确定照顾计划，勾画将要做的具体事情</a:t>
            </a:r>
          </a:p>
          <a:p>
            <a:pPr marL="457200" indent="-45720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感谢各位的参与</a:t>
            </a:r>
          </a:p>
          <a:p>
            <a:pPr marL="457200" indent="-45720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沟通、小结、文字工作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endParaRPr lang="en-US" altLang="zh-CN" sz="2400" dirty="0">
              <a:solidFill>
                <a:srgbClr val="002060"/>
              </a:solidFill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2EDFA9B4-1D1D-4833-8515-11B165D4F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CD425165-6AE2-4C32-A202-21C9A9579DB8}"/>
              </a:ext>
            </a:extLst>
          </p:cNvPr>
          <p:cNvSpPr txBox="1"/>
          <p:nvPr/>
        </p:nvSpPr>
        <p:spPr>
          <a:xfrm>
            <a:off x="457200" y="1378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3400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家庭会议流程</a:t>
            </a:r>
            <a:endParaRPr lang="zh-CN" altLang="zh-CN" sz="3400" b="1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4"/>
    </mc:Choice>
    <mc:Fallback xmlns="">
      <p:transition spd="slow" advTm="20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lnSpc>
                <a:spcPct val="150000"/>
              </a:lnSpc>
              <a:spcAft>
                <a:spcPct val="0"/>
              </a:spcAft>
            </a:pPr>
            <a:r>
              <a:rPr lang="zh-CN" altLang="en-US" sz="3400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家庭会议</a:t>
            </a:r>
            <a:endParaRPr lang="en-US" altLang="zh-CN" sz="3400" b="1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2040" y="1636395"/>
            <a:ext cx="3883025" cy="4135120"/>
          </a:xfrm>
          <a:noFill/>
        </p:spPr>
        <p:txBody>
          <a:bodyPr>
            <a:norm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  <a:buClr>
                <a:srgbClr val="002060"/>
              </a:buClr>
              <a:buSzTx/>
              <a:defRPr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谁来参加？</a:t>
            </a:r>
          </a:p>
          <a:p>
            <a:pPr marL="742987" lvl="1" indent="-285764" defTabSz="914446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代理人及家庭主要成员（重要朋友）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742987" lvl="1" indent="-285764" defTabSz="914446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患者本人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742987" lvl="1" indent="-285764" defTabSz="914446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5" name="内容占位符 2"/>
          <p:cNvSpPr txBox="1"/>
          <p:nvPr/>
        </p:nvSpPr>
        <p:spPr>
          <a:xfrm>
            <a:off x="704850" y="1636395"/>
            <a:ext cx="3797300" cy="41351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lnSpc>
                <a:spcPct val="200000"/>
              </a:lnSpc>
              <a:spcAft>
                <a:spcPts val="0"/>
              </a:spcAft>
              <a:buClr>
                <a:srgbClr val="002060"/>
              </a:buClr>
              <a:defRPr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谁来主持？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742987" lvl="1" indent="-285764" defTabSz="914446" fontAlgn="auto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主管医生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742987" lvl="1" indent="-285764" defTabSz="914446" fontAlgn="auto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核心护理人员、护士长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742987" lvl="1" indent="-285764" defTabSz="914446" fontAlgn="auto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社工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742987" lvl="1" indent="-285764" defTabSz="914446" fontAlgn="auto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其他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8A758C10-4CD1-4292-B985-88986A20B9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83"/>
    </mc:Choice>
    <mc:Fallback xmlns="">
      <p:transition spd="slow" advTm="40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5|2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8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761</Words>
  <Application>Microsoft Office PowerPoint</Application>
  <PresentationFormat>全屏显示(4:3)</PresentationFormat>
  <Paragraphs>137</Paragraphs>
  <Slides>22</Slides>
  <Notes>6</Notes>
  <HiddenSlides>0</HiddenSlides>
  <MMClips>22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新細明體</vt:lpstr>
      <vt:lpstr>仿宋</vt:lpstr>
      <vt:lpstr>华文仿宋</vt:lpstr>
      <vt:lpstr>华文隶书</vt:lpstr>
      <vt:lpstr>隶书</vt:lpstr>
      <vt:lpstr>宋体</vt:lpstr>
      <vt:lpstr>微软雅黑</vt:lpstr>
      <vt:lpstr>Arial</vt:lpstr>
      <vt:lpstr>Calibri</vt:lpstr>
      <vt:lpstr>Wingdings</vt:lpstr>
      <vt:lpstr>1_Office 主题​​</vt:lpstr>
      <vt:lpstr>Office 主题</vt:lpstr>
      <vt:lpstr>安宁缓和医疗之沟通 ——家庭会议 </vt:lpstr>
      <vt:lpstr>本课程由</vt:lpstr>
      <vt:lpstr>PowerPoint 演示文稿</vt:lpstr>
      <vt:lpstr>本课内容</vt:lpstr>
      <vt:lpstr>为什么需要家庭会议？</vt:lpstr>
      <vt:lpstr>PowerPoint 演示文稿</vt:lpstr>
      <vt:lpstr>PowerPoint 演示文稿</vt:lpstr>
      <vt:lpstr>PowerPoint 演示文稿</vt:lpstr>
      <vt:lpstr>家庭会议</vt:lpstr>
      <vt:lpstr>1、会前会pre-meeting</vt:lpstr>
      <vt:lpstr>2、准备细节</vt:lpstr>
      <vt:lpstr>3、会议开始、介绍、框架</vt:lpstr>
      <vt:lpstr>4、来自患者和家庭的观点</vt:lpstr>
      <vt:lpstr>5、确定需要讨论的内容</vt:lpstr>
      <vt:lpstr>6、就相关医学事实进行沟通</vt:lpstr>
      <vt:lpstr>7、对情感进行回应，处理冲突</vt:lpstr>
      <vt:lpstr>PowerPoint 演示文稿</vt:lpstr>
      <vt:lpstr>8、澄清患者是照顾的中心</vt:lpstr>
      <vt:lpstr>PowerPoint 演示文稿</vt:lpstr>
      <vt:lpstr>10、感谢各位的参与</vt:lpstr>
      <vt:lpstr>沟通时需要考虑的重要原则</vt:lpstr>
      <vt:lpstr>感  谢  观  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请您输入标题</dc:title>
  <dc:creator>lenovo</dc:creator>
  <cp:lastModifiedBy>zhou xiaomo</cp:lastModifiedBy>
  <cp:revision>194</cp:revision>
  <dcterms:created xsi:type="dcterms:W3CDTF">2011-03-30T22:55:00Z</dcterms:created>
  <dcterms:modified xsi:type="dcterms:W3CDTF">2020-05-06T07:49:56Z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