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28"/>
  </p:notesMasterIdLst>
  <p:sldIdLst>
    <p:sldId id="268" r:id="rId4"/>
    <p:sldId id="267" r:id="rId5"/>
    <p:sldId id="334" r:id="rId6"/>
    <p:sldId id="328" r:id="rId7"/>
    <p:sldId id="329" r:id="rId8"/>
    <p:sldId id="330" r:id="rId9"/>
    <p:sldId id="305" r:id="rId10"/>
    <p:sldId id="286" r:id="rId11"/>
    <p:sldId id="332" r:id="rId12"/>
    <p:sldId id="304" r:id="rId13"/>
    <p:sldId id="323" r:id="rId14"/>
    <p:sldId id="308" r:id="rId15"/>
    <p:sldId id="335" r:id="rId16"/>
    <p:sldId id="295" r:id="rId17"/>
    <p:sldId id="309" r:id="rId18"/>
    <p:sldId id="310" r:id="rId19"/>
    <p:sldId id="293" r:id="rId20"/>
    <p:sldId id="317" r:id="rId21"/>
    <p:sldId id="325" r:id="rId22"/>
    <p:sldId id="303" r:id="rId23"/>
    <p:sldId id="296" r:id="rId24"/>
    <p:sldId id="315" r:id="rId25"/>
    <p:sldId id="326" r:id="rId26"/>
    <p:sldId id="271" r:id="rId27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ou xiaomo" initials="zx" lastIdx="1" clrIdx="0">
    <p:extLst>
      <p:ext uri="{19B8F6BF-5375-455C-9EA6-DF929625EA0E}">
        <p15:presenceInfo xmlns:p15="http://schemas.microsoft.com/office/powerpoint/2012/main" userId="11690a457d4fc4a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 autoAdjust="0"/>
  </p:normalViewPr>
  <p:slideViewPr>
    <p:cSldViewPr>
      <p:cViewPr varScale="1">
        <p:scale>
          <a:sx n="63" d="100"/>
          <a:sy n="63" d="100"/>
        </p:scale>
        <p:origin x="1384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EBAA6691-C22F-4293-97AA-49E037C0FF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Tx/>
              <a:buNone/>
              <a:defRPr sz="1200">
                <a:latin typeface="Arial" panose="020B060402020209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E9F09BA-CA89-4A9E-A662-3015D3BA16C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Tx/>
              <a:buNone/>
              <a:defRPr sz="1200">
                <a:latin typeface="Arial" panose="020B060402020209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E983EBDE-89AD-453B-835C-5FBF6E7447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07151AE9-D4F3-4059-B372-D1FC7FAF7C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B8563C-EE8F-42FA-8CBF-D66E94C01A0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Tx/>
              <a:buNone/>
              <a:defRPr sz="1200">
                <a:latin typeface="Arial" panose="020B060402020209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05F3A4E-AEC4-4D07-BED4-D0EAE10F70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latin typeface="Arial" panose="020B0604020202090204" pitchFamily="34" charset="0"/>
              </a:defRPr>
            </a:lvl1pPr>
          </a:lstStyle>
          <a:p>
            <a:pPr>
              <a:defRPr/>
            </a:pPr>
            <a:fld id="{53A4C086-492D-43CF-A0D3-88423CD4AA9B}" type="slidenum">
              <a:rPr lang="zh-CN" altLang="en-US"/>
              <a:pPr>
                <a:defRPr/>
              </a:p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53BAD-55D1-47CD-AB18-C04AB46FE8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>
            <a:extLst>
              <a:ext uri="{FF2B5EF4-FFF2-40B4-BE49-F238E27FC236}">
                <a16:creationId xmlns:a16="http://schemas.microsoft.com/office/drawing/2014/main" id="{5F37921A-A29E-4793-BA63-2DBCF4B774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备注占位符 2">
            <a:extLst>
              <a:ext uri="{FF2B5EF4-FFF2-40B4-BE49-F238E27FC236}">
                <a16:creationId xmlns:a16="http://schemas.microsoft.com/office/drawing/2014/main" id="{786DC600-7F4F-40EE-9E88-6E34E5F3E6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196" name="灯片编号占位符 3">
            <a:extLst>
              <a:ext uri="{FF2B5EF4-FFF2-40B4-BE49-F238E27FC236}">
                <a16:creationId xmlns:a16="http://schemas.microsoft.com/office/drawing/2014/main" id="{458EE83A-A481-42FB-8BA5-232A771C28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92D50EED-05C4-4C5F-950C-302AB131269F}" type="slidenum">
              <a:rPr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C4884D-AF72-4E4A-A2CA-13E963E7D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4A97BD-C8FB-403A-8267-6420DD59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83C84F-75FC-4F06-8181-415F1590C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8BC21-444A-4EFF-A80E-0C74B1396E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230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865F62-91FF-43E3-9480-7988054C7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0687BC-DEEB-45D7-B3B8-2E0F0558D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A0B784-9E40-4D09-9CBF-4CF8DA91A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075C3-8C63-43BA-8BAD-19B7415398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498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1EEAF6-794A-4BFB-A98D-B9A834C76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33CBEF-C72F-4DF2-8950-634FA965F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376F8F-72FA-44CA-B876-AF2E0B5B4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A00A7-9A35-4962-9831-4CBBD523607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411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00722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03A19-D2C0-4B06-A9F8-E9FCB7291C8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129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429256" y="5786454"/>
            <a:ext cx="2133600" cy="365125"/>
          </a:xfrm>
        </p:spPr>
        <p:txBody>
          <a:bodyPr/>
          <a:lstStyle/>
          <a:p>
            <a:fld id="{C5603A19-D2C0-4B06-A9F8-E9FCB7291C8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961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9309" y="32210"/>
            <a:ext cx="8229600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EA5B65-9A45-40ED-AC62-C5A7B49BA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711243-2580-4B99-AC75-A56466476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C7E802-B55A-41DB-95B4-539FE9420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2BA9A-3E09-4DA5-B73E-AA9718CC186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500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C06F33-25C4-49B7-AE70-8AAB286E3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C82C4-4ECB-461E-9AB3-E6DFD53C5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0AC66F-CD50-4875-8893-59CCEAB47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93A44-1807-45B7-9B9E-126469E1837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956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4050BD25-E243-4788-93B8-27FC93BA6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44877397-DAFC-4A13-9CC9-380A0D98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3FF61382-D671-4B7A-BC77-6C0B2A05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D830ED-80FE-4050-93C3-EE6F17CE125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662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FE534562-3A4F-408C-9C16-877149FCE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7BE6E952-8037-453C-A74F-BC8E7976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214ECB4-8BE1-4B7C-B654-0D5540217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819F7B-C40C-400C-8B12-2CC1D24F9DF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071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87251E4A-187F-4903-A1C5-E4866A8BC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FF59608C-DE16-431E-A1EA-A2330E8E5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8B5C3B5-6D7B-42C4-AEA8-85F0558D9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017E5-75CB-47E5-A460-FDB1C8FF34B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06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9309" y="32210"/>
            <a:ext cx="8229600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C78F5E-1740-4C7A-9DB2-3084DFA51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5EA39E8-5AA3-4669-A18E-749599676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AB7785-1B9F-4021-8F83-736936FBB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70FAA-280B-410E-ACA1-FA2D074FA22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436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BDDB4F6-47AB-4459-AD53-895CDF8B3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28DE1CD3-4839-45D5-AAD5-196D04C9B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8EEB8B88-0751-4BFE-9194-A0D7E3993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66C45D-D810-4047-AB60-3F0B9586003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342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8E5BD1D5-D355-48D7-99F1-43BF8F181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04439C70-0604-41AB-94BD-9ECEDD167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A17B49F-2D38-4B6A-A0EC-A214F6045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48D48-EA98-4756-83B5-86137E2AE9B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2923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5C4F765-3A80-4F82-BEDF-7DEDF13BA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02F5F6FA-ADDF-4351-9FBB-BDEC48CD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1BA70619-3696-4FD0-84F5-98F0ABD2B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882F8-8669-4717-A962-43F492ED328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785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FBE136-D6AA-4359-B06C-6ADC25BE8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E44FC5-FE9E-42AF-BD36-3D50EE91B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9B042F-364F-4FAA-BD60-24F5A47DA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DD6E7-073B-4B8B-A85A-A74289E9309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751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59F0C7-9EC2-4EDF-A041-4D273365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A17079-A9D0-4D04-8C8F-7AC881CFF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9F1F42-B189-4F77-8ECC-8693EC446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7D01F1-D623-42D7-9864-0D9761B8257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424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E0A9C-5508-4EC9-9C8D-BC89A02BC936}" type="datetimeFigureOut">
              <a:rPr lang="zh-CN" altLang="en-US" smtClean="0"/>
              <a:pPr/>
              <a:t>2020/3/2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FD-2999-4D86-A5E0-A14859A1115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2658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E0A9C-5508-4EC9-9C8D-BC89A02BC936}" type="datetimeFigureOut">
              <a:rPr lang="zh-CN" altLang="en-US" smtClean="0"/>
              <a:pPr/>
              <a:t>2020/3/2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FD-2999-4D86-A5E0-A14859A1115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8709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E0A9C-5508-4EC9-9C8D-BC89A02BC936}" type="datetimeFigureOut">
              <a:rPr lang="zh-CN" altLang="en-US" smtClean="0"/>
              <a:pPr/>
              <a:t>2020/3/2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FD-2999-4D86-A5E0-A14859A1115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311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E0A9C-5508-4EC9-9C8D-BC89A02BC936}" type="datetimeFigureOut">
              <a:rPr lang="zh-CN" altLang="en-US" smtClean="0"/>
              <a:pPr/>
              <a:t>2020/3/2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FD-2999-4D86-A5E0-A14859A1115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218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E0A9C-5508-4EC9-9C8D-BC89A02BC936}" type="datetimeFigureOut">
              <a:rPr lang="zh-CN" altLang="en-US" smtClean="0"/>
              <a:pPr/>
              <a:t>2020/3/2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FD-2999-4D86-A5E0-A14859A1115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29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93AFC1-C3E2-4626-94BD-F83584199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674F46-AAF1-4F82-8A52-07769951E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83B702-18A6-45B8-8420-E4BCF9986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C48FC-996A-4306-B367-9C7FE88072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8713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E0A9C-5508-4EC9-9C8D-BC89A02BC936}" type="datetimeFigureOut">
              <a:rPr lang="zh-CN" altLang="en-US" smtClean="0"/>
              <a:pPr/>
              <a:t>2020/3/2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FD-2999-4D86-A5E0-A14859A1115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6437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E0A9C-5508-4EC9-9C8D-BC89A02BC936}" type="datetimeFigureOut">
              <a:rPr lang="zh-CN" altLang="en-US" smtClean="0"/>
              <a:pPr/>
              <a:t>2020/3/2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FD-2999-4D86-A5E0-A14859A1115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0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E0A9C-5508-4EC9-9C8D-BC89A02BC936}" type="datetimeFigureOut">
              <a:rPr lang="zh-CN" altLang="en-US" smtClean="0"/>
              <a:pPr/>
              <a:t>2020/3/2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FD-2999-4D86-A5E0-A14859A1115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8584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E0A9C-5508-4EC9-9C8D-BC89A02BC936}" type="datetimeFigureOut">
              <a:rPr lang="zh-CN" altLang="en-US" smtClean="0"/>
              <a:pPr/>
              <a:t>2020/3/2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FD-2999-4D86-A5E0-A14859A1115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146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E0A9C-5508-4EC9-9C8D-BC89A02BC936}" type="datetimeFigureOut">
              <a:rPr lang="zh-CN" altLang="en-US" smtClean="0"/>
              <a:pPr/>
              <a:t>2020/3/2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FD-2999-4D86-A5E0-A14859A1115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57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E0A9C-5508-4EC9-9C8D-BC89A02BC936}" type="datetimeFigureOut">
              <a:rPr lang="zh-CN" altLang="en-US" smtClean="0"/>
              <a:pPr/>
              <a:t>2020/3/2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FD-2999-4D86-A5E0-A14859A1115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8535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03A19-D2C0-4B06-A9F8-E9FCB7291C8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255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C7388524-CE86-4509-8449-90992098A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2F99B9AD-317E-443A-A501-C3BDA61DD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F6C619B6-1318-4F1A-BC13-4586D7250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5A803-026C-4D8B-8121-45D6D6BE84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945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E55A46BD-96EA-4200-B2E0-DF743F1AB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800402E1-6970-4119-9957-05D2B4D22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F8B15867-7157-4CBF-B880-77C6C9EE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84A85-46BA-496C-A4EB-34E67898B8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089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C3DF57E-F80D-4C56-8625-500330496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C6D1DB28-1339-4922-B440-6203EE7AF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F0557662-6A51-4C99-8B54-345AA5031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1105A-0B4A-47D4-8B03-D25967FBF1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394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F7DB35A6-BB34-4ECD-988E-5B3BFFEA5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E48E3897-3267-41C1-B7D1-2CB780CB1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8E97B92E-E358-4CD9-8A97-0F8578226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F1D0A-8991-4429-B35A-3ACED6F6E5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641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83ACF937-6EC7-410E-89D1-C797A8C86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3EDC6150-04CF-432D-BA91-5A8F93F87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1542121C-6656-42FD-A36D-405754485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5C22E-4256-4BFA-82D8-A14D8F3B33F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3607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9731F4B1-7967-4AB6-9BC8-D6E272BA7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7113D84-63AF-4CE7-B806-F7347FE0B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7EA1A1EF-A1A3-4F62-B239-C6E8964E6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DD048-5DFD-419B-BB71-0A0014C0E6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760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D7E1BD9-7240-4892-B908-CA6C3B90BEC7}"/>
              </a:ext>
            </a:extLst>
          </p:cNvPr>
          <p:cNvCxnSpPr/>
          <p:nvPr/>
        </p:nvCxnSpPr>
        <p:spPr>
          <a:xfrm flipV="1">
            <a:off x="-36513" y="6572250"/>
            <a:ext cx="7680326" cy="269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305B7D08-B9A3-4B1D-BB74-F5E270EBD6A2}"/>
              </a:ext>
            </a:extLst>
          </p:cNvPr>
          <p:cNvCxnSpPr/>
          <p:nvPr/>
        </p:nvCxnSpPr>
        <p:spPr>
          <a:xfrm flipV="1">
            <a:off x="7643813" y="6143625"/>
            <a:ext cx="0" cy="43180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FFC0EDDE-51CC-489A-8886-A8D24B5C7969}"/>
              </a:ext>
            </a:extLst>
          </p:cNvPr>
          <p:cNvCxnSpPr/>
          <p:nvPr/>
        </p:nvCxnSpPr>
        <p:spPr>
          <a:xfrm flipV="1">
            <a:off x="7715250" y="6286500"/>
            <a:ext cx="0" cy="28892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1838BDB3-158E-4C23-86AD-9EB874A8CCC8}"/>
              </a:ext>
            </a:extLst>
          </p:cNvPr>
          <p:cNvCxnSpPr/>
          <p:nvPr/>
        </p:nvCxnSpPr>
        <p:spPr>
          <a:xfrm flipV="1">
            <a:off x="611188" y="-26988"/>
            <a:ext cx="0" cy="431801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F54BD785-6627-41B9-A951-80AA26471546}"/>
              </a:ext>
            </a:extLst>
          </p:cNvPr>
          <p:cNvCxnSpPr/>
          <p:nvPr/>
        </p:nvCxnSpPr>
        <p:spPr>
          <a:xfrm>
            <a:off x="768350" y="0"/>
            <a:ext cx="0" cy="287338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标题占位符 1">
            <a:extLst>
              <a:ext uri="{FF2B5EF4-FFF2-40B4-BE49-F238E27FC236}">
                <a16:creationId xmlns:a16="http://schemas.microsoft.com/office/drawing/2014/main" id="{799920E4-6467-4D0F-B7FA-40A0146BE3A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32" name="文本占位符 2">
            <a:extLst>
              <a:ext uri="{FF2B5EF4-FFF2-40B4-BE49-F238E27FC236}">
                <a16:creationId xmlns:a16="http://schemas.microsoft.com/office/drawing/2014/main" id="{6D10CDA5-EFD5-42F5-84B5-14A174398E8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06D694-C424-4E16-A68E-74AE44B838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652A7F-BFC5-4B40-AFED-F932E0E684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pic>
        <p:nvPicPr>
          <p:cNvPr id="1035" name="图片 19">
            <a:extLst>
              <a:ext uri="{FF2B5EF4-FFF2-40B4-BE49-F238E27FC236}">
                <a16:creationId xmlns:a16="http://schemas.microsoft.com/office/drawing/2014/main" id="{9F3D4311-82E4-4E52-A7F1-C30277521E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6205538"/>
            <a:ext cx="11430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灯片编号占位符 5">
            <a:extLst>
              <a:ext uri="{FF2B5EF4-FFF2-40B4-BE49-F238E27FC236}">
                <a16:creationId xmlns:a16="http://schemas.microsoft.com/office/drawing/2014/main" id="{4A00824D-9712-4C22-AA2F-6E89D26EEF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latin typeface="Arial" panose="020B0604020202090204" pitchFamily="34" charset="0"/>
              </a:defRPr>
            </a:lvl1pPr>
          </a:lstStyle>
          <a:p>
            <a:pPr>
              <a:defRPr/>
            </a:pPr>
            <a:fld id="{BDEEDAF9-856D-437F-8B5B-AF0CD0C303F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5">
            <a:alphaModFix amt="20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39DC49EA-970D-4187-8838-0C2C76A4AACD}"/>
              </a:ext>
            </a:extLst>
          </p:cNvPr>
          <p:cNvCxnSpPr/>
          <p:nvPr/>
        </p:nvCxnSpPr>
        <p:spPr>
          <a:xfrm flipV="1">
            <a:off x="-36513" y="6572250"/>
            <a:ext cx="7680326" cy="269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B8DDD754-507A-420A-AE4D-22DEA2B0F7D5}"/>
              </a:ext>
            </a:extLst>
          </p:cNvPr>
          <p:cNvCxnSpPr/>
          <p:nvPr/>
        </p:nvCxnSpPr>
        <p:spPr>
          <a:xfrm flipV="1">
            <a:off x="7643813" y="6143625"/>
            <a:ext cx="0" cy="43180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9E47FE4F-2B39-4735-86AC-C6322E2362C7}"/>
              </a:ext>
            </a:extLst>
          </p:cNvPr>
          <p:cNvCxnSpPr/>
          <p:nvPr/>
        </p:nvCxnSpPr>
        <p:spPr>
          <a:xfrm flipV="1">
            <a:off x="7715250" y="6286500"/>
            <a:ext cx="0" cy="28892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D8B31032-35A2-4754-968A-6B76D36BBCA5}"/>
              </a:ext>
            </a:extLst>
          </p:cNvPr>
          <p:cNvCxnSpPr/>
          <p:nvPr/>
        </p:nvCxnSpPr>
        <p:spPr>
          <a:xfrm flipV="1">
            <a:off x="611188" y="-26988"/>
            <a:ext cx="0" cy="431801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DE6654A1-CC79-4B54-9168-8FDDBBC748B6}"/>
              </a:ext>
            </a:extLst>
          </p:cNvPr>
          <p:cNvCxnSpPr/>
          <p:nvPr/>
        </p:nvCxnSpPr>
        <p:spPr>
          <a:xfrm>
            <a:off x="768350" y="0"/>
            <a:ext cx="0" cy="287338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标题占位符 1">
            <a:extLst>
              <a:ext uri="{FF2B5EF4-FFF2-40B4-BE49-F238E27FC236}">
                <a16:creationId xmlns:a16="http://schemas.microsoft.com/office/drawing/2014/main" id="{05019F7D-370B-4EFB-8352-97DB7EFCCDC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32" name="文本占位符 2">
            <a:extLst>
              <a:ext uri="{FF2B5EF4-FFF2-40B4-BE49-F238E27FC236}">
                <a16:creationId xmlns:a16="http://schemas.microsoft.com/office/drawing/2014/main" id="{DA4F8485-347C-4B2D-9EF6-07A584A9CF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819B30-E5AF-4B9B-AF34-4EA9767CC8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6CA4AB-8AFE-4E67-91CF-7E5D9BA084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pic>
        <p:nvPicPr>
          <p:cNvPr id="1035" name="图片 19" descr="logo.png">
            <a:extLst>
              <a:ext uri="{FF2B5EF4-FFF2-40B4-BE49-F238E27FC236}">
                <a16:creationId xmlns:a16="http://schemas.microsoft.com/office/drawing/2014/main" id="{24CF32A7-EB42-4928-A863-9499A19792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6205538"/>
            <a:ext cx="11430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灯片编号占位符 5">
            <a:extLst>
              <a:ext uri="{FF2B5EF4-FFF2-40B4-BE49-F238E27FC236}">
                <a16:creationId xmlns:a16="http://schemas.microsoft.com/office/drawing/2014/main" id="{42936448-C2FA-4777-84B4-9D57ADCB9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noProof="1" dirty="0">
                <a:latin typeface="Arial" panose="020B0604020202090204" pitchFamily="34" charset="0"/>
              </a:defRPr>
            </a:lvl1pPr>
          </a:lstStyle>
          <a:p>
            <a:fld id="{C5603A19-D2C0-4B06-A9F8-E9FCB7291C8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67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E0A9C-5508-4EC9-9C8D-BC89A02BC936}" type="datetimeFigureOut">
              <a:rPr lang="zh-CN" altLang="en-US" smtClean="0"/>
              <a:pPr/>
              <a:t>2020/3/2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6EBFD-2999-4D86-A5E0-A14859A1115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85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jpe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.m4a"/><Relationship Id="rId7" Type="http://schemas.microsoft.com/office/2007/relationships/hdphoto" Target="../media/hdphoto1.wdp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1">
            <a:extLst>
              <a:ext uri="{FF2B5EF4-FFF2-40B4-BE49-F238E27FC236}">
                <a16:creationId xmlns:a16="http://schemas.microsoft.com/office/drawing/2014/main" id="{DF92F3C3-6357-4626-9622-085E25B7F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940" y="2004213"/>
            <a:ext cx="9136060" cy="1470025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隶书" pitchFamily="2" charset="-122"/>
                <a:ea typeface="华文隶书" pitchFamily="2" charset="-122"/>
              </a:rPr>
              <a:t>心力衰竭与安宁缓和医疗</a:t>
            </a:r>
          </a:p>
        </p:txBody>
      </p:sp>
      <p:sp>
        <p:nvSpPr>
          <p:cNvPr id="3077" name="TextBox 6">
            <a:extLst>
              <a:ext uri="{FF2B5EF4-FFF2-40B4-BE49-F238E27FC236}">
                <a16:creationId xmlns:a16="http://schemas.microsoft.com/office/drawing/2014/main" id="{B9F0C271-507A-46EE-BF94-9FC98B4A2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20" y="500042"/>
            <a:ext cx="48623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仿宋" pitchFamily="49" charset="-122"/>
                <a:ea typeface="仿宋" pitchFamily="49" charset="-122"/>
                <a:cs typeface="+mn-cs"/>
              </a:rPr>
              <a:t>北京协和医院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仿宋" pitchFamily="49" charset="-122"/>
                <a:ea typeface="仿宋" pitchFamily="49" charset="-122"/>
                <a:cs typeface="+mn-cs"/>
              </a:rPr>
              <a:t>《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仿宋" pitchFamily="49" charset="-122"/>
                <a:ea typeface="仿宋" pitchFamily="49" charset="-122"/>
                <a:cs typeface="+mn-cs"/>
              </a:rPr>
              <a:t>安宁缓和医疗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仿宋" pitchFamily="49" charset="-122"/>
                <a:ea typeface="仿宋" pitchFamily="49" charset="-122"/>
                <a:cs typeface="+mn-cs"/>
              </a:rPr>
              <a:t>》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仿宋" pitchFamily="49" charset="-122"/>
                <a:ea typeface="仿宋" pitchFamily="49" charset="-122"/>
                <a:cs typeface="+mn-cs"/>
              </a:rPr>
              <a:t>微课堂</a:t>
            </a:r>
          </a:p>
        </p:txBody>
      </p:sp>
      <p:pic>
        <p:nvPicPr>
          <p:cNvPr id="3080" name="图片 1" descr="A593DCEE556F14BDD2B508B601759387">
            <a:extLst>
              <a:ext uri="{FF2B5EF4-FFF2-40B4-BE49-F238E27FC236}">
                <a16:creationId xmlns:a16="http://schemas.microsoft.com/office/drawing/2014/main" id="{9FC48E88-9648-488D-9C89-AC7DD027A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857894"/>
            <a:ext cx="367108" cy="36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图片 2" descr="缓和医疗分logo">
            <a:extLst>
              <a:ext uri="{FF2B5EF4-FFF2-40B4-BE49-F238E27FC236}">
                <a16:creationId xmlns:a16="http://schemas.microsoft.com/office/drawing/2014/main" id="{F788A2BE-5BAB-47E8-A577-173D2E651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2" t="20070" r="7512" b="22238"/>
          <a:stretch>
            <a:fillRect/>
          </a:stretch>
        </p:blipFill>
        <p:spPr bwMode="auto">
          <a:xfrm>
            <a:off x="6715139" y="5857892"/>
            <a:ext cx="2000644" cy="42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图片 10" descr="palliative care-01">
            <a:extLst>
              <a:ext uri="{FF2B5EF4-FFF2-40B4-BE49-F238E27FC236}">
                <a16:creationId xmlns:a16="http://schemas.microsoft.com/office/drawing/2014/main" id="{345984BA-BFB9-4FFF-AEA2-687A31B4B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3" t="27596" r="20425" b="39523"/>
          <a:stretch>
            <a:fillRect/>
          </a:stretch>
        </p:blipFill>
        <p:spPr bwMode="auto">
          <a:xfrm>
            <a:off x="5256000" y="5760000"/>
            <a:ext cx="1480104" cy="49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109759-9B4B-40CC-AD72-568F6FA63AE4}"/>
              </a:ext>
            </a:extLst>
          </p:cNvPr>
          <p:cNvSpPr txBox="1"/>
          <p:nvPr/>
        </p:nvSpPr>
        <p:spPr>
          <a:xfrm>
            <a:off x="0" y="3639955"/>
            <a:ext cx="912812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仿宋" pitchFamily="49" charset="-122"/>
                <a:ea typeface="仿宋" pitchFamily="49" charset="-122"/>
                <a:cs typeface="+mn-cs"/>
              </a:rPr>
              <a:t>主 讲   </a:t>
            </a:r>
            <a:r>
              <a:rPr lang="zh-CN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仿宋" pitchFamily="49" charset="-122"/>
                <a:ea typeface="华文隶书" pitchFamily="2" charset="-122"/>
              </a:rPr>
              <a:t>林 雪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华文隶书" pitchFamily="2" charset="-122"/>
              <a:ea typeface="华文隶书" pitchFamily="2" charset="-122"/>
              <a:cs typeface="+mn-cs"/>
            </a:endParaRPr>
          </a:p>
        </p:txBody>
      </p:sp>
      <p:cxnSp>
        <p:nvCxnSpPr>
          <p:cNvPr id="12" name="直接连接符 11"/>
          <p:cNvCxnSpPr/>
          <p:nvPr/>
        </p:nvCxnSpPr>
        <p:spPr>
          <a:xfrm rot="16200000" flipH="1">
            <a:off x="214678" y="713960"/>
            <a:ext cx="284961" cy="1"/>
          </a:xfrm>
          <a:prstGeom prst="line">
            <a:avLst/>
          </a:prstGeom>
          <a:ln w="50800">
            <a:solidFill>
              <a:srgbClr val="FFAD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rot="5400000">
            <a:off x="72200" y="785000"/>
            <a:ext cx="428628" cy="1588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rot="5400000">
            <a:off x="8573322" y="5999974"/>
            <a:ext cx="428628" cy="1588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rot="5400000">
            <a:off x="8573321" y="6071413"/>
            <a:ext cx="284961" cy="795"/>
          </a:xfrm>
          <a:prstGeom prst="line">
            <a:avLst/>
          </a:prstGeom>
          <a:ln w="50800">
            <a:solidFill>
              <a:srgbClr val="FFAD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188A4C19-4B62-4293-8573-6E199DE70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79"/>
    </mc:Choice>
    <mc:Fallback xmlns="">
      <p:transition spd="slow" advTm="14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BADF1C-3407-487F-ABE3-33EDBE0A8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2038"/>
            <a:ext cx="9612560" cy="1143000"/>
          </a:xfrm>
        </p:spPr>
        <p:txBody>
          <a:bodyPr/>
          <a:lstStyle/>
          <a:p>
            <a:pPr algn="ctr">
              <a:defRPr/>
            </a:pPr>
            <a:r>
              <a:rPr lang="zh-CN" altLang="en-US" dirty="0"/>
              <a:t>心力衰竭患者实施安宁缓和医疗的共同困境</a:t>
            </a:r>
            <a:br>
              <a:rPr lang="en-US" altLang="zh-CN" dirty="0"/>
            </a:br>
            <a:r>
              <a:rPr lang="zh-CN" altLang="en-US" dirty="0"/>
              <a:t>（</a:t>
            </a:r>
            <a:r>
              <a:rPr lang="en-US" altLang="zh-CN" dirty="0"/>
              <a:t>1</a:t>
            </a:r>
            <a:r>
              <a:rPr lang="zh-CN" altLang="en-US" dirty="0"/>
              <a:t>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194111-AB76-4F72-AA2F-A1E11892D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2048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1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安宁缓和医疗很少被纳入心力衰竭的管理中</a:t>
            </a:r>
            <a:endParaRPr lang="en-US" altLang="zh-CN" sz="31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英国研究：</a:t>
            </a:r>
            <a:r>
              <a:rPr lang="en-US" altLang="zh-CN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47%</a:t>
            </a:r>
            <a:r>
              <a:rPr lang="zh-CN" alt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的安宁缓和医疗工作人员接受心力衰竭患者的转诊每年低于</a:t>
            </a:r>
            <a:r>
              <a:rPr lang="en-US" altLang="zh-CN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10</a:t>
            </a:r>
            <a:r>
              <a:rPr lang="zh-CN" alt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人</a:t>
            </a:r>
          </a:p>
          <a:p>
            <a:pPr lvl="1">
              <a:lnSpc>
                <a:spcPct val="150000"/>
              </a:lnSpc>
              <a:defRPr/>
            </a:pPr>
            <a:r>
              <a:rPr lang="zh-CN" alt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管理职责不清：心脏科医生不愿意谈，安宁缓和医疗团队人力资源不够</a:t>
            </a:r>
            <a:endParaRPr lang="en-US" altLang="zh-CN" sz="2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  <a:defRPr/>
            </a:pP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31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沟通不畅</a:t>
            </a:r>
            <a:endParaRPr lang="en-US" altLang="zh-CN" sz="31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多数专科医生没有受到过安宁缓和医疗的培训</a:t>
            </a:r>
            <a:endParaRPr lang="en-US" altLang="zh-CN" sz="2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复杂的治疗决策</a:t>
            </a:r>
            <a:endParaRPr lang="en-US" altLang="zh-CN" sz="2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  <a:defRPr/>
            </a:pPr>
            <a:r>
              <a:rPr lang="zh-CN" alt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  在无生命迹象的躯体中，起搏器还在运转，什么时候才能停用</a:t>
            </a:r>
            <a:r>
              <a:rPr lang="en-US" altLang="zh-CN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?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2292" name="文本框 3">
            <a:extLst>
              <a:ext uri="{FF2B5EF4-FFF2-40B4-BE49-F238E27FC236}">
                <a16:creationId xmlns:a16="http://schemas.microsoft.com/office/drawing/2014/main" id="{20F80925-0D2D-41FD-9E52-3A8583C1C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086100"/>
            <a:ext cx="68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12293" name="文本框 4">
            <a:extLst>
              <a:ext uri="{FF2B5EF4-FFF2-40B4-BE49-F238E27FC236}">
                <a16:creationId xmlns:a16="http://schemas.microsoft.com/office/drawing/2014/main" id="{6BB85D94-5745-4FC0-A545-F9463F4C6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6318607"/>
            <a:ext cx="312896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Open Heart 2015;2:e000188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294" name="文本框 5">
            <a:extLst>
              <a:ext uri="{FF2B5EF4-FFF2-40B4-BE49-F238E27FC236}">
                <a16:creationId xmlns:a16="http://schemas.microsoft.com/office/drawing/2014/main" id="{AF865CDF-7C08-402F-8B43-122324A46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318607"/>
            <a:ext cx="23146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BMJ 2016;352:i1010     /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F745C157-2A55-49FF-92E1-965D298C8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84"/>
    </mc:Choice>
    <mc:Fallback xmlns="">
      <p:transition spd="slow" advTm="52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 1">
            <a:extLst>
              <a:ext uri="{FF2B5EF4-FFF2-40B4-BE49-F238E27FC236}">
                <a16:creationId xmlns:a16="http://schemas.microsoft.com/office/drawing/2014/main" id="{53DAECC6-4190-43A3-BAD3-B06C132FF9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18019"/>
            <a:ext cx="8229600" cy="1143000"/>
          </a:xfrm>
        </p:spPr>
        <p:txBody>
          <a:bodyPr/>
          <a:lstStyle/>
          <a:p>
            <a:r>
              <a:rPr lang="zh-CN" altLang="en-US" sz="3200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心力衰竭患者实施安宁缓和医疗的共同困境（</a:t>
            </a:r>
            <a:r>
              <a:rPr lang="en-US" altLang="zh-CN" sz="3200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3200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）</a:t>
            </a:r>
          </a:p>
        </p:txBody>
      </p:sp>
      <p:sp>
        <p:nvSpPr>
          <p:cNvPr id="13315" name="内容占位符 2">
            <a:extLst>
              <a:ext uri="{FF2B5EF4-FFF2-40B4-BE49-F238E27FC236}">
                <a16:creationId xmlns:a16="http://schemas.microsoft.com/office/drawing/2014/main" id="{0D343770-218A-4A2B-BFE8-28C3B741A05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91194" y="1866528"/>
            <a:ext cx="4248472" cy="312494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亟待不断充实的循证医学证据</a:t>
            </a:r>
          </a:p>
          <a:p>
            <a:pPr lvl="1">
              <a:lnSpc>
                <a:spcPct val="150000"/>
              </a:lnSpc>
            </a:pP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50000"/>
              </a:lnSpc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谁来处理多科室之间的联络问题</a:t>
            </a:r>
          </a:p>
          <a:p>
            <a:pPr lvl="1">
              <a:lnSpc>
                <a:spcPct val="150000"/>
              </a:lnSpc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安宁缓和医疗对于心力衰竭患者生活质量的影响</a:t>
            </a:r>
          </a:p>
          <a:p>
            <a:pPr lvl="1">
              <a:lnSpc>
                <a:spcPct val="150000"/>
              </a:lnSpc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决策辅助工具</a:t>
            </a:r>
          </a:p>
          <a:p>
            <a:pPr lvl="1">
              <a:lnSpc>
                <a:spcPct val="150000"/>
              </a:lnSpc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医学经济学数据</a:t>
            </a:r>
          </a:p>
          <a:p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13316" name="内容占位符 4">
            <a:extLst>
              <a:ext uri="{FF2B5EF4-FFF2-40B4-BE49-F238E27FC236}">
                <a16:creationId xmlns:a16="http://schemas.microsoft.com/office/drawing/2014/main" id="{FFFDB0AD-031A-4A52-A23A-DF375F66D45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6284" y="1941306"/>
            <a:ext cx="4425110" cy="2711830"/>
          </a:xfrm>
        </p:spPr>
      </p:pic>
      <p:sp>
        <p:nvSpPr>
          <p:cNvPr id="13317" name="矩形 5">
            <a:extLst>
              <a:ext uri="{FF2B5EF4-FFF2-40B4-BE49-F238E27FC236}">
                <a16:creationId xmlns:a16="http://schemas.microsoft.com/office/drawing/2014/main" id="{A03C41A1-0363-47CC-A925-66B1153C5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321752"/>
            <a:ext cx="247375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de-DE" altLang="zh-CN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 Am Geriatr Soc 2015;63:341-50    /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318" name="矩形 6">
            <a:extLst>
              <a:ext uri="{FF2B5EF4-FFF2-40B4-BE49-F238E27FC236}">
                <a16:creationId xmlns:a16="http://schemas.microsoft.com/office/drawing/2014/main" id="{8499EFD5-018C-4373-B203-DBD521CAE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0954" y="6321752"/>
            <a:ext cx="199285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 Heart J 2014;168:645-51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A46A2D6A-F907-4557-9902-D031EEE09F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78"/>
    </mc:Choice>
    <mc:Fallback xmlns="">
      <p:transition spd="slow" advTm="36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1">
            <a:extLst>
              <a:ext uri="{FF2B5EF4-FFF2-40B4-BE49-F238E27FC236}">
                <a16:creationId xmlns:a16="http://schemas.microsoft.com/office/drawing/2014/main" id="{9E40DC4B-8CFF-4183-9EC9-E6B909E761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pPr algn="ctr"/>
            <a:r>
              <a:rPr lang="zh-CN" altLang="en-US" dirty="0"/>
              <a:t>一个预期生存期</a:t>
            </a:r>
            <a:r>
              <a:rPr lang="en-US" altLang="zh-CN" dirty="0"/>
              <a:t>3</a:t>
            </a:r>
            <a:r>
              <a:rPr lang="zh-CN" altLang="en-US" dirty="0"/>
              <a:t>个月的女病人</a:t>
            </a:r>
          </a:p>
        </p:txBody>
      </p:sp>
      <p:sp>
        <p:nvSpPr>
          <p:cNvPr id="14339" name="内容占位符 2">
            <a:extLst>
              <a:ext uri="{FF2B5EF4-FFF2-40B4-BE49-F238E27FC236}">
                <a16:creationId xmlns:a16="http://schemas.microsoft.com/office/drawing/2014/main" id="{83C6E3A4-7775-4CD4-B506-386BF1E2BFB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2128" y="1844824"/>
            <a:ext cx="8604448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56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岁女性，辗转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8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个月在外院看病，水肿至髋部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入院当天，诊断为心脏淀粉样变，终末期，预期生存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3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个月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入院后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3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天，患者症状极大程度改善，可以行走，水肿消失，食欲改善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,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患者、家人感激不已，对未来充满希望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/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4A130D26-E886-4AA6-B8D1-F7744FF1D2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00"/>
    </mc:Choice>
    <mc:Fallback xmlns="">
      <p:transition spd="slow" advTm="4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 1">
            <a:extLst>
              <a:ext uri="{FF2B5EF4-FFF2-40B4-BE49-F238E27FC236}">
                <a16:creationId xmlns:a16="http://schemas.microsoft.com/office/drawing/2014/main" id="{8185FFAE-6684-4409-AE69-864BAB5121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60337"/>
            <a:ext cx="9109075" cy="1143000"/>
          </a:xfrm>
        </p:spPr>
        <p:txBody>
          <a:bodyPr/>
          <a:lstStyle/>
          <a:p>
            <a:pPr algn="ctr"/>
            <a:r>
              <a:rPr lang="zh-CN" altLang="en-US" dirty="0"/>
              <a:t>心内科医生的心理困境</a:t>
            </a:r>
          </a:p>
        </p:txBody>
      </p:sp>
      <p:sp>
        <p:nvSpPr>
          <p:cNvPr id="15363" name="内容占位符 2">
            <a:extLst>
              <a:ext uri="{FF2B5EF4-FFF2-40B4-BE49-F238E27FC236}">
                <a16:creationId xmlns:a16="http://schemas.microsoft.com/office/drawing/2014/main" id="{16872269-779D-4075-B5F3-C616F50918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6852" y="1869417"/>
            <a:ext cx="82296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慢性疾病，症状可控制，“人财两空”的交代病情不适宜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50000"/>
              </a:lnSpc>
            </a:pP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61%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的心衰患者会高估自己的生存期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不知道该如何交代病情的困境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无法承担的医疗风险和同行诟病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“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铁路警察，各管一段”的专科疾病管理思维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5364" name="文本框 3">
            <a:extLst>
              <a:ext uri="{FF2B5EF4-FFF2-40B4-BE49-F238E27FC236}">
                <a16:creationId xmlns:a16="http://schemas.microsoft.com/office/drawing/2014/main" id="{D4ED6D8B-E4DA-4D66-A7B2-03BBC4434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290003"/>
            <a:ext cx="381642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 </a:t>
            </a:r>
            <a:r>
              <a:rPr kumimoji="0" lang="en-US" altLang="zh-CN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Engl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J Med 2015;373:2001-3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3C696086-2827-4A72-870B-8B8E32DF9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40"/>
    </mc:Choice>
    <mc:Fallback xmlns="">
      <p:transition spd="slow" advTm="50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>
            <a:extLst>
              <a:ext uri="{FF2B5EF4-FFF2-40B4-BE49-F238E27FC236}">
                <a16:creationId xmlns:a16="http://schemas.microsoft.com/office/drawing/2014/main" id="{09999A7E-D069-4C4A-BFFA-70E405A8DF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1750"/>
            <a:ext cx="9109075" cy="1143000"/>
          </a:xfrm>
        </p:spPr>
        <p:txBody>
          <a:bodyPr/>
          <a:lstStyle/>
          <a:p>
            <a:pPr algn="ctr"/>
            <a:r>
              <a:rPr lang="zh-CN" altLang="en-US" dirty="0"/>
              <a:t>具有中国特色的安宁缓和医疗困境</a:t>
            </a:r>
          </a:p>
        </p:txBody>
      </p:sp>
      <p:sp>
        <p:nvSpPr>
          <p:cNvPr id="16387" name="内容占位符 2">
            <a:extLst>
              <a:ext uri="{FF2B5EF4-FFF2-40B4-BE49-F238E27FC236}">
                <a16:creationId xmlns:a16="http://schemas.microsoft.com/office/drawing/2014/main" id="{6F615850-DAB4-4D70-B026-0A9929F1E7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1560" y="1340768"/>
            <a:ext cx="8229600" cy="4525963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以家庭为主体的医疗模式，部分造成沟通障碍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ts val="2600"/>
              </a:lnSpc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“为她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/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他好”的思维观念：缺乏以患者意识为中心的照料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ts val="2600"/>
              </a:lnSpc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从心理和外界资源上无力承担的困境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ts val="26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对医生而言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ts val="2600"/>
              </a:lnSpc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医疗风险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ts val="2600"/>
              </a:lnSpc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缺乏知识：沟通、心理和必备安宁缓和医疗知识储备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ts val="2600"/>
              </a:lnSpc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缺乏团队支持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ts val="2600"/>
              </a:lnSpc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无收入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ts val="26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对于外部环境而言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ts val="2600"/>
              </a:lnSpc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转诊流程不顺畅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ts val="2600"/>
              </a:lnSpc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无义工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ts val="2600"/>
              </a:lnSpc>
            </a:pP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HIS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系统的隔绝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ts val="2600"/>
              </a:lnSpc>
            </a:pP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ts val="2600"/>
              </a:lnSpc>
            </a:pPr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98718B77-C13F-4BCA-9402-BA0B69BBC6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62"/>
    </mc:Choice>
    <mc:Fallback xmlns="">
      <p:transition spd="slow" advTm="40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 1">
            <a:extLst>
              <a:ext uri="{FF2B5EF4-FFF2-40B4-BE49-F238E27FC236}">
                <a16:creationId xmlns:a16="http://schemas.microsoft.com/office/drawing/2014/main" id="{B6488651-63E4-4527-9AAA-CF61CD35D0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25" y="228679"/>
            <a:ext cx="9109075" cy="1143000"/>
          </a:xfrm>
        </p:spPr>
        <p:txBody>
          <a:bodyPr/>
          <a:lstStyle/>
          <a:p>
            <a:pPr algn="ctr"/>
            <a:r>
              <a:rPr lang="zh-CN" altLang="en-US" dirty="0"/>
              <a:t>作为主治医生，我们团队的对策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BFC525-7702-4FE8-887D-DFFF6C295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662" y="1772816"/>
            <a:ext cx="8229600" cy="4525963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交代团队成员，详细了解患者的家庭资源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家人关系良好，丈夫、一子、一女一直陪着患者看病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儿子希望母亲长期存活，付出所有代价也在所不惜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女儿犹疑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花时间与患者家人仔细交代病情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患者家属对诊断存疑，从来没听说过这个病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请安宁缓和医疗团队会诊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342891" lvl="1" indent="0">
              <a:buFont typeface="Arial" panose="020B0604020202020204" pitchFamily="34" charset="0"/>
              <a:buNone/>
              <a:defRPr/>
            </a:pPr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8F17E695-851A-4DF0-A2F5-3BDCA2BC0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87"/>
    </mc:Choice>
    <mc:Fallback xmlns="">
      <p:transition spd="slow" advTm="38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标题 1">
            <a:extLst>
              <a:ext uri="{FF2B5EF4-FFF2-40B4-BE49-F238E27FC236}">
                <a16:creationId xmlns:a16="http://schemas.microsoft.com/office/drawing/2014/main" id="{401A286D-E533-4B1C-8231-8F117B1616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1750"/>
            <a:ext cx="9109075" cy="1143000"/>
          </a:xfrm>
        </p:spPr>
        <p:txBody>
          <a:bodyPr/>
          <a:lstStyle/>
          <a:p>
            <a:pPr algn="ctr"/>
            <a:r>
              <a:rPr lang="zh-CN" altLang="en-US" dirty="0"/>
              <a:t>安宁缓和医疗团队会诊后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973E2A-2625-48DA-A958-44F4CF303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392" y="1412776"/>
            <a:ext cx="7859216" cy="478539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患者家人认为我们在此时谈死亡有点太积极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团队成员也有同感，是否“多此一举？”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但女儿仍旧委婉询问了母亲有无未达成的心愿：看海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60000"/>
              </a:lnSpc>
              <a:defRPr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是否装起搏器的决策，我与患者家人中最纠结的女儿一谈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肯定家人付出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倾听女儿感受：劳累且孤独的父亲，努力挣钱的弟弟，自己害怕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结成医患同盟：表达希望帮助患者家庭做最佳医疗选择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患者家庭选择了积极治疗方案</a:t>
            </a:r>
            <a:endParaRPr lang="en-US" altLang="zh-CN" sz="26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安装了起搏器，血液科治疗后，回家一周猝死</a:t>
            </a:r>
            <a:endParaRPr lang="en-US" altLang="zh-CN" sz="22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但对家庭的伤害减低了</a:t>
            </a:r>
            <a:endParaRPr lang="en-US" altLang="zh-CN" sz="22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257168" lvl="1" indent="-257168">
              <a:buFont typeface="Arial" panose="020B0604020202020204" pitchFamily="34" charset="0"/>
              <a:buChar char="•"/>
              <a:defRPr/>
            </a:pP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defRPr/>
            </a:pPr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0E1D33DB-37B7-4FB8-9DD7-E745CE86BD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607"/>
    </mc:Choice>
    <mc:Fallback xmlns="">
      <p:transition spd="slow" advTm="106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>
            <a:extLst>
              <a:ext uri="{FF2B5EF4-FFF2-40B4-BE49-F238E27FC236}">
                <a16:creationId xmlns:a16="http://schemas.microsoft.com/office/drawing/2014/main" id="{195E7D12-9E41-424B-AEEB-5AE08D2622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830" y="260648"/>
            <a:ext cx="9121783" cy="1143000"/>
          </a:xfrm>
        </p:spPr>
        <p:txBody>
          <a:bodyPr/>
          <a:lstStyle/>
          <a:p>
            <a:pPr algn="ctr"/>
            <a:r>
              <a:rPr lang="zh-CN" altLang="en-US" dirty="0"/>
              <a:t>国外心力衰竭进行安宁缓和医疗的成就</a:t>
            </a:r>
          </a:p>
        </p:txBody>
      </p:sp>
      <p:sp>
        <p:nvSpPr>
          <p:cNvPr id="19459" name="内容占位符 2">
            <a:extLst>
              <a:ext uri="{FF2B5EF4-FFF2-40B4-BE49-F238E27FC236}">
                <a16:creationId xmlns:a16="http://schemas.microsoft.com/office/drawing/2014/main" id="{A611F047-5EE4-4D86-98CB-4806162E86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1842" y="1628800"/>
            <a:ext cx="9172686" cy="4896544"/>
          </a:xfrm>
        </p:spPr>
        <p:txBody>
          <a:bodyPr/>
          <a:lstStyle/>
          <a:p>
            <a:pPr>
              <a:lnSpc>
                <a:spcPts val="2500"/>
              </a:lnSpc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对症处理：止痛（阿片类药物）、呼吸困难（苯二氮卓类药物及物理疗法）、抑郁的治疗</a:t>
            </a:r>
            <a:endParaRPr lang="en-US" altLang="zh-CN" sz="22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ts val="2500"/>
              </a:lnSpc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多梯队管理：初级、二级和三级安宁缓和医疗系统的建立</a:t>
            </a:r>
            <a:endParaRPr lang="en-US" altLang="zh-CN" sz="22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ts val="25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初级：家庭医生、心脏科医生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ts val="25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二级：能够提供咨询和专科服务的专科医生和机构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ts val="25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三级：由学术医疗中心提供，在那里专家对最困难病例的进行管理、研究和教学</a:t>
            </a:r>
            <a:endParaRPr lang="en-US" altLang="zh-CN" sz="19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ts val="2500"/>
              </a:lnSpc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终末期诊疗预案和生前预瞩</a:t>
            </a:r>
            <a:endParaRPr lang="en-US" altLang="zh-CN" sz="22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ts val="2500"/>
              </a:lnSpc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持续性努力纳入医疗保险付费范畴</a:t>
            </a:r>
            <a:endParaRPr lang="en-US" altLang="zh-CN" sz="22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ts val="25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Medicare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案例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ts val="25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终末医疗改革联盟</a:t>
            </a:r>
            <a:endParaRPr lang="en-US" altLang="zh-CN" sz="19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ts val="2500"/>
              </a:lnSpc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越来越多的医学证据</a:t>
            </a:r>
            <a:endParaRPr lang="en-US" altLang="zh-CN" sz="22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ts val="25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减少医疗支出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ts val="25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患者家属意愿：安宁缓和医疗在做出治疗决定时会有用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07444F88-C91F-4B28-9AE2-9677CDDA1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12"/>
    </mc:Choice>
    <mc:Fallback xmlns="">
      <p:transition spd="slow" advTm="42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标题 1">
            <a:extLst>
              <a:ext uri="{FF2B5EF4-FFF2-40B4-BE49-F238E27FC236}">
                <a16:creationId xmlns:a16="http://schemas.microsoft.com/office/drawing/2014/main" id="{F50F18C2-84A3-484C-8229-DC5224ACB5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62" y="336433"/>
            <a:ext cx="9109075" cy="1143000"/>
          </a:xfrm>
        </p:spPr>
        <p:txBody>
          <a:bodyPr/>
          <a:lstStyle/>
          <a:p>
            <a:pPr algn="ctr"/>
            <a:r>
              <a:rPr lang="zh-CN" altLang="en-US" dirty="0"/>
              <a:t>国际诊疗流程的建议</a:t>
            </a:r>
          </a:p>
        </p:txBody>
      </p:sp>
      <p:pic>
        <p:nvPicPr>
          <p:cNvPr id="20483" name="内容占位符 3">
            <a:extLst>
              <a:ext uri="{FF2B5EF4-FFF2-40B4-BE49-F238E27FC236}">
                <a16:creationId xmlns:a16="http://schemas.microsoft.com/office/drawing/2014/main" id="{0097F0CC-1213-4ABF-848B-B65FFF0DCD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648" y="1340768"/>
            <a:ext cx="5733252" cy="4397839"/>
          </a:xfrm>
        </p:spPr>
      </p:pic>
      <p:sp>
        <p:nvSpPr>
          <p:cNvPr id="20484" name="矩形 4">
            <a:extLst>
              <a:ext uri="{FF2B5EF4-FFF2-40B4-BE49-F238E27FC236}">
                <a16:creationId xmlns:a16="http://schemas.microsoft.com/office/drawing/2014/main" id="{04BF6168-E0CD-4E9C-A52A-6F3D26067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2855" y="6065530"/>
            <a:ext cx="147829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BMJ 2016;352:i1010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20F0BCAE-62F1-41C7-8413-38C68A689F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8497664" y="5805264"/>
            <a:ext cx="430436" cy="4304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00"/>
    </mc:Choice>
    <mc:Fallback xmlns="">
      <p:transition spd="slow" advTm="4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5408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标题 1">
            <a:extLst>
              <a:ext uri="{FF2B5EF4-FFF2-40B4-BE49-F238E27FC236}">
                <a16:creationId xmlns:a16="http://schemas.microsoft.com/office/drawing/2014/main" id="{EFF9B27A-8CAE-42C1-964F-FFEBB820EF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62" y="363996"/>
            <a:ext cx="9109075" cy="1143000"/>
          </a:xfrm>
        </p:spPr>
        <p:txBody>
          <a:bodyPr/>
          <a:lstStyle/>
          <a:p>
            <a:pPr algn="ctr"/>
            <a:r>
              <a:rPr lang="zh-CN" altLang="en-US" dirty="0"/>
              <a:t>国际指南的支持</a:t>
            </a:r>
          </a:p>
        </p:txBody>
      </p:sp>
      <p:pic>
        <p:nvPicPr>
          <p:cNvPr id="21507" name="内容占位符 4">
            <a:extLst>
              <a:ext uri="{FF2B5EF4-FFF2-40B4-BE49-F238E27FC236}">
                <a16:creationId xmlns:a16="http://schemas.microsoft.com/office/drawing/2014/main" id="{70886E40-5BDC-49B1-8F59-94443D1A76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9475" y="1506996"/>
            <a:ext cx="7064375" cy="4110037"/>
          </a:xfrm>
        </p:spPr>
      </p:pic>
      <p:sp>
        <p:nvSpPr>
          <p:cNvPr id="21508" name="矩形 4">
            <a:extLst>
              <a:ext uri="{FF2B5EF4-FFF2-40B4-BE49-F238E27FC236}">
                <a16:creationId xmlns:a16="http://schemas.microsoft.com/office/drawing/2014/main" id="{58E6E00C-2994-4733-AD60-F4F984F5E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5949280"/>
            <a:ext cx="147829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BMJ 2016;352:i1010</a:t>
            </a: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1C1686E0-08E1-43CC-A2CA-1CF427DBB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04"/>
    </mc:Choice>
    <mc:Fallback xmlns="">
      <p:transition spd="slow" advTm="27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720000" y="144000"/>
            <a:ext cx="2071702" cy="1143000"/>
          </a:xfrm>
        </p:spPr>
        <p:txBody>
          <a:bodyPr>
            <a:normAutofit/>
          </a:bodyPr>
          <a:lstStyle/>
          <a:p>
            <a:pPr algn="l"/>
            <a:r>
              <a:rPr lang="zh-CN" altLang="en-US" sz="2800" b="1" dirty="0">
                <a:solidFill>
                  <a:schemeClr val="bg1">
                    <a:lumMod val="65000"/>
                  </a:schemeClr>
                </a:solidFill>
                <a:latin typeface="华文仿宋" pitchFamily="2" charset="-122"/>
                <a:ea typeface="华文仿宋" pitchFamily="2" charset="-122"/>
                <a:cs typeface="+mn-cs"/>
              </a:rPr>
              <a:t>本课程由</a:t>
            </a:r>
          </a:p>
        </p:txBody>
      </p:sp>
      <p:pic>
        <p:nvPicPr>
          <p:cNvPr id="3" name="图片 10" descr="palliative care-01">
            <a:extLst>
              <a:ext uri="{FF2B5EF4-FFF2-40B4-BE49-F238E27FC236}">
                <a16:creationId xmlns:a16="http://schemas.microsoft.com/office/drawing/2014/main" id="{345984BA-BFB9-4FFF-AEA2-687A31B4B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3" t="27596" r="57850" b="39523"/>
          <a:stretch>
            <a:fillRect/>
          </a:stretch>
        </p:blipFill>
        <p:spPr bwMode="auto">
          <a:xfrm>
            <a:off x="1526420" y="2846096"/>
            <a:ext cx="797538" cy="72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2" descr="缓和医疗分logo">
            <a:extLst>
              <a:ext uri="{FF2B5EF4-FFF2-40B4-BE49-F238E27FC236}">
                <a16:creationId xmlns:a16="http://schemas.microsoft.com/office/drawing/2014/main" id="{F788A2BE-5BAB-47E8-A577-173D2E651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2" t="20070" r="71312" b="22238"/>
          <a:stretch>
            <a:fillRect/>
          </a:stretch>
        </p:blipFill>
        <p:spPr bwMode="auto">
          <a:xfrm>
            <a:off x="1598420" y="3949162"/>
            <a:ext cx="704473" cy="67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 descr="A593DCEE556F14BDD2B508B601759387">
            <a:extLst>
              <a:ext uri="{FF2B5EF4-FFF2-40B4-BE49-F238E27FC236}">
                <a16:creationId xmlns:a16="http://schemas.microsoft.com/office/drawing/2014/main" id="{9FC48E88-9648-488D-9C89-AC7DD027A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520" y="1988840"/>
            <a:ext cx="505049" cy="50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2555776" y="1988840"/>
            <a:ext cx="46815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华文隶书" pitchFamily="2" charset="-122"/>
                <a:ea typeface="华文隶书" pitchFamily="2" charset="-122"/>
                <a:cs typeface="+mn-cs"/>
              </a:rPr>
              <a:t>北京协和医院老年医学科</a:t>
            </a:r>
          </a:p>
        </p:txBody>
      </p:sp>
      <p:sp>
        <p:nvSpPr>
          <p:cNvPr id="11" name="矩形 10"/>
          <p:cNvSpPr/>
          <p:nvPr/>
        </p:nvSpPr>
        <p:spPr>
          <a:xfrm>
            <a:off x="2570420" y="2977162"/>
            <a:ext cx="5715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华文隶书" pitchFamily="2" charset="-122"/>
                <a:ea typeface="华文隶书" pitchFamily="2" charset="-122"/>
                <a:cs typeface="+mn-cs"/>
              </a:rPr>
              <a:t>北京协和医院安宁缓和医疗组</a:t>
            </a:r>
          </a:p>
        </p:txBody>
      </p:sp>
      <p:sp>
        <p:nvSpPr>
          <p:cNvPr id="12" name="矩形 11"/>
          <p:cNvSpPr/>
          <p:nvPr/>
        </p:nvSpPr>
        <p:spPr>
          <a:xfrm>
            <a:off x="2555744" y="3989104"/>
            <a:ext cx="58830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华文隶书" pitchFamily="2" charset="-122"/>
                <a:ea typeface="华文隶书" pitchFamily="2" charset="-122"/>
                <a:cs typeface="+mn-cs"/>
              </a:rPr>
              <a:t>中国老年保健医学研究会缓和医疗分会</a:t>
            </a:r>
          </a:p>
        </p:txBody>
      </p:sp>
      <p:sp>
        <p:nvSpPr>
          <p:cNvPr id="9" name="矩形 8"/>
          <p:cNvSpPr/>
          <p:nvPr/>
        </p:nvSpPr>
        <p:spPr>
          <a:xfrm>
            <a:off x="6643702" y="5715016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  <a:cs typeface="+mn-cs"/>
              </a:rPr>
              <a:t>联合推出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rot="5400000">
            <a:off x="429390" y="785000"/>
            <a:ext cx="428628" cy="1588"/>
          </a:xfrm>
          <a:prstGeom prst="line">
            <a:avLst/>
          </a:prstGeom>
          <a:noFill/>
          <a:ln w="508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cxnSp>
        <p:nvCxnSpPr>
          <p:cNvPr id="15" name="直接连接符 14"/>
          <p:cNvCxnSpPr/>
          <p:nvPr/>
        </p:nvCxnSpPr>
        <p:spPr>
          <a:xfrm rot="16200000" flipH="1">
            <a:off x="571868" y="713960"/>
            <a:ext cx="284961" cy="1"/>
          </a:xfrm>
          <a:prstGeom prst="line">
            <a:avLst/>
          </a:prstGeom>
          <a:ln w="50800">
            <a:solidFill>
              <a:srgbClr val="FFAD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rot="5400000">
            <a:off x="8146800" y="5928536"/>
            <a:ext cx="428628" cy="1588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rot="5400000">
            <a:off x="8144693" y="5999975"/>
            <a:ext cx="284961" cy="795"/>
          </a:xfrm>
          <a:prstGeom prst="line">
            <a:avLst/>
          </a:prstGeom>
          <a:ln w="50800">
            <a:solidFill>
              <a:srgbClr val="FFAD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音频 18">
            <a:hlinkClick r:id="" action="ppaction://media"/>
            <a:extLst>
              <a:ext uri="{FF2B5EF4-FFF2-40B4-BE49-F238E27FC236}">
                <a16:creationId xmlns:a16="http://schemas.microsoft.com/office/drawing/2014/main" id="{93C15870-938F-45EB-805B-96256019EC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01"/>
    </mc:Choice>
    <mc:Fallback xmlns="">
      <p:transition spd="slow" advTm="20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内容占位符 5">
            <a:extLst>
              <a:ext uri="{FF2B5EF4-FFF2-40B4-BE49-F238E27FC236}">
                <a16:creationId xmlns:a16="http://schemas.microsoft.com/office/drawing/2014/main" id="{9AD645E4-9951-4617-931E-EFA115464AD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4248" y="4648572"/>
            <a:ext cx="2132857" cy="2132856"/>
          </a:xfrm>
        </p:spPr>
      </p:pic>
      <p:sp>
        <p:nvSpPr>
          <p:cNvPr id="22530" name="标题 1">
            <a:extLst>
              <a:ext uri="{FF2B5EF4-FFF2-40B4-BE49-F238E27FC236}">
                <a16:creationId xmlns:a16="http://schemas.microsoft.com/office/drawing/2014/main" id="{4CED778B-8119-41B0-A431-FBF1680DE7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15799"/>
            <a:ext cx="9144000" cy="1143000"/>
          </a:xfrm>
        </p:spPr>
        <p:txBody>
          <a:bodyPr/>
          <a:lstStyle/>
          <a:p>
            <a:r>
              <a:rPr lang="zh-CN" altLang="en-US" sz="3200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可能有价值的对策（</a:t>
            </a:r>
            <a:r>
              <a:rPr lang="en-US" altLang="zh-CN" sz="3200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3200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56C0FE-386E-4986-B532-22E79CD517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544" y="1155067"/>
            <a:ext cx="7139136" cy="5544616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需要明确的是：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60000"/>
              </a:lnSpc>
              <a:defRPr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不勇敢的人，不是患者和家属，是医疗团队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           </a:t>
            </a:r>
          </a:p>
          <a:p>
            <a:pPr>
              <a:lnSpc>
                <a:spcPct val="160000"/>
              </a:lnSpc>
              <a:defRPr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做对的事情：以患者全流程管理着眼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6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安宁缓和医疗是疾病诊疗方式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6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有适应症的时候应该考虑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6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重症患者入院时评估资源是诊疗常规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   </a:t>
            </a:r>
          </a:p>
          <a:p>
            <a:pPr>
              <a:lnSpc>
                <a:spcPct val="160000"/>
              </a:lnSpc>
              <a:defRPr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医疗团队要有勇气、有策略地跟患者及家人沟通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6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形成医患联盟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6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建立医疗团队、安宁缓和医疗团队和相关科室的共识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6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基于循证医学基础的临床诊疗过程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defRPr/>
            </a:pP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A0D7DE18-47D9-45FD-9106-858B108E6B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36"/>
    </mc:Choice>
    <mc:Fallback xmlns="">
      <p:transition spd="slow" advTm="50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标题 1">
            <a:extLst>
              <a:ext uri="{FF2B5EF4-FFF2-40B4-BE49-F238E27FC236}">
                <a16:creationId xmlns:a16="http://schemas.microsoft.com/office/drawing/2014/main" id="{8A4F71E5-5FD3-4770-A360-72A4322EC9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1750"/>
            <a:ext cx="9109075" cy="1143000"/>
          </a:xfrm>
        </p:spPr>
        <p:txBody>
          <a:bodyPr/>
          <a:lstStyle/>
          <a:p>
            <a:pPr algn="ctr"/>
            <a:r>
              <a:rPr lang="zh-CN" altLang="en-US" dirty="0"/>
              <a:t>可能有价值的对策（</a:t>
            </a:r>
            <a:r>
              <a:rPr lang="en-US" altLang="zh-CN" dirty="0"/>
              <a:t>2</a:t>
            </a:r>
            <a:r>
              <a:rPr lang="zh-CN" altLang="en-US" dirty="0"/>
              <a:t>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B00831-EB1D-4FF4-9C35-A18EA9A9B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79189"/>
            <a:ext cx="8280920" cy="5346155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教育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在医学生教育中纳入安宁缓和医疗观点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对于医生提供高质量的安宁缓和医疗知识培训：包括心理和沟通技巧培训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   </a:t>
            </a:r>
          </a:p>
          <a:p>
            <a:pPr marL="3429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鼓励团队合作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建立顺畅的转诊流程：从三甲医院到社区诊疗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临床诊疗中：对于患者本人医院、患者家庭情况的评估成为诊疗常规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复杂器械植入，需要安宁缓和医疗团队成员参加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安宁缓和医疗团队需要明确心力衰竭患者生前预瞩制定的时间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      </a:t>
            </a:r>
          </a:p>
          <a:p>
            <a:pPr marL="3429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政策方面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努力让安宁缓和医疗成为可以付费的项目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DBB96527-18E8-4877-862E-C02978673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16"/>
    </mc:Choice>
    <mc:Fallback xmlns="">
      <p:transition spd="slow" advTm="55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标题 1">
            <a:extLst>
              <a:ext uri="{FF2B5EF4-FFF2-40B4-BE49-F238E27FC236}">
                <a16:creationId xmlns:a16="http://schemas.microsoft.com/office/drawing/2014/main" id="{5F5BA410-5488-44C5-8E8C-9776A651F2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09075" cy="1143000"/>
          </a:xfrm>
        </p:spPr>
        <p:txBody>
          <a:bodyPr/>
          <a:lstStyle/>
          <a:p>
            <a:pPr algn="ctr"/>
            <a:r>
              <a:rPr lang="zh-CN" altLang="en-US" dirty="0"/>
              <a:t>我们自己的努力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BCFD84-0807-45FA-B615-02896F3EF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3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新的支持方式：终末期心衰患者的腹透治疗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积极的对症治疗方案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长期心衰心肌病的管理模式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6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数千个心衰患者从住院、随诊、康复、心理、营养的全流程管理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6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多学科团队的共同管理模式：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MDT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正在努力推动团队对于安宁缓和医疗的理解和实施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defRPr/>
            </a:pP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EB8F0A9B-DFCB-42BB-9FBC-0DAC06038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35"/>
    </mc:Choice>
    <mc:Fallback xmlns="">
      <p:transition spd="slow" advTm="23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标题 1">
            <a:extLst>
              <a:ext uri="{FF2B5EF4-FFF2-40B4-BE49-F238E27FC236}">
                <a16:creationId xmlns:a16="http://schemas.microsoft.com/office/drawing/2014/main" id="{EE8C8156-0E22-4C66-8407-49BA247B90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62" y="249228"/>
            <a:ext cx="9109075" cy="1143000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/>
              <a:t>总   结</a:t>
            </a:r>
          </a:p>
        </p:txBody>
      </p:sp>
      <p:sp>
        <p:nvSpPr>
          <p:cNvPr id="25603" name="内容占位符 2">
            <a:extLst>
              <a:ext uri="{FF2B5EF4-FFF2-40B4-BE49-F238E27FC236}">
                <a16:creationId xmlns:a16="http://schemas.microsoft.com/office/drawing/2014/main" id="{3EEB4F1B-9611-4E72-8FB4-131B3D6B2B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199" y="1556792"/>
            <a:ext cx="82296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安宁缓和医疗应该成为临床诊疗常规之一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成为心力衰竭患者的医学问题解决方案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           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讳谈死亡，是文化传统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有策略且坦诚地谈，是构建医患联盟的第一步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          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医疗团队应该认识到患者接受安宁缓和医疗的时机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需要安宁缓和医疗团队的支持、疾病诊疗团队的知识和技能的积累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  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从医学教育、临床诊疗和政府付费支持方面做不懈努力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/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23384A12-A155-467E-B39F-A2B8C2729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83599" y="4293096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00"/>
    </mc:Choice>
    <mc:Fallback xmlns="">
      <p:transition spd="slow" advTm="34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blipFill dpi="0" rotWithShape="1">
          <a:blip r:embed="rId4">
            <a:alphaModFix amt="21000"/>
            <a:duotone>
              <a:schemeClr val="accent4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1">
            <a:extLst>
              <a:ext uri="{FF2B5EF4-FFF2-40B4-BE49-F238E27FC236}">
                <a16:creationId xmlns:a16="http://schemas.microsoft.com/office/drawing/2014/main" id="{DF92F3C3-6357-4626-9622-085E25B7F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39356"/>
            <a:ext cx="9140824" cy="1470025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隶书" pitchFamily="2" charset="-122"/>
                <a:ea typeface="华文隶书" pitchFamily="2" charset="-122"/>
              </a:rPr>
              <a:t>感  谢  观  看</a:t>
            </a:r>
          </a:p>
        </p:txBody>
      </p:sp>
      <p:sp>
        <p:nvSpPr>
          <p:cNvPr id="3077" name="TextBox 6">
            <a:extLst>
              <a:ext uri="{FF2B5EF4-FFF2-40B4-BE49-F238E27FC236}">
                <a16:creationId xmlns:a16="http://schemas.microsoft.com/office/drawing/2014/main" id="{B9F0C271-507A-46EE-BF94-9FC98B4A2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2" y="3703176"/>
            <a:ext cx="91424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仿宋" pitchFamily="49" charset="-122"/>
                <a:ea typeface="仿宋" pitchFamily="49" charset="-122"/>
                <a:cs typeface="+mn-cs"/>
              </a:rPr>
              <a:t>北京协和医院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仿宋" pitchFamily="49" charset="-122"/>
                <a:ea typeface="仿宋" pitchFamily="49" charset="-122"/>
                <a:cs typeface="+mn-cs"/>
              </a:rPr>
              <a:t>《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仿宋" pitchFamily="49" charset="-122"/>
                <a:ea typeface="仿宋" pitchFamily="49" charset="-122"/>
                <a:cs typeface="+mn-cs"/>
              </a:rPr>
              <a:t>安宁缓和医疗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仿宋" pitchFamily="49" charset="-122"/>
                <a:ea typeface="仿宋" pitchFamily="49" charset="-122"/>
                <a:cs typeface="+mn-cs"/>
              </a:rPr>
              <a:t>》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仿宋" pitchFamily="49" charset="-122"/>
                <a:ea typeface="仿宋" pitchFamily="49" charset="-122"/>
                <a:cs typeface="+mn-cs"/>
              </a:rPr>
              <a:t>微课堂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仿宋" pitchFamily="49" charset="-122"/>
              <a:ea typeface="仿宋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仿宋" pitchFamily="49" charset="-122"/>
              <a:ea typeface="仿宋" pitchFamily="49" charset="-122"/>
              <a:cs typeface="+mn-cs"/>
            </a:endParaRPr>
          </a:p>
        </p:txBody>
      </p:sp>
      <p:cxnSp>
        <p:nvCxnSpPr>
          <p:cNvPr id="12" name="直接连接符 11"/>
          <p:cNvCxnSpPr/>
          <p:nvPr/>
        </p:nvCxnSpPr>
        <p:spPr>
          <a:xfrm rot="16200000" flipH="1">
            <a:off x="214678" y="713960"/>
            <a:ext cx="284961" cy="1"/>
          </a:xfrm>
          <a:prstGeom prst="line">
            <a:avLst/>
          </a:prstGeom>
          <a:ln w="50800">
            <a:solidFill>
              <a:srgbClr val="FFAD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rot="5400000">
            <a:off x="72200" y="785000"/>
            <a:ext cx="428628" cy="1588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rot="5400000">
            <a:off x="8573322" y="5976000"/>
            <a:ext cx="428628" cy="1588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rot="5400000">
            <a:off x="8573321" y="6048000"/>
            <a:ext cx="284961" cy="795"/>
          </a:xfrm>
          <a:prstGeom prst="line">
            <a:avLst/>
          </a:prstGeom>
          <a:ln w="50800">
            <a:solidFill>
              <a:srgbClr val="FFAD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357158" y="571480"/>
            <a:ext cx="3786214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" descr="A593DCEE556F14BDD2B508B601759387">
            <a:extLst>
              <a:ext uri="{FF2B5EF4-FFF2-40B4-BE49-F238E27FC236}">
                <a16:creationId xmlns:a16="http://schemas.microsoft.com/office/drawing/2014/main" id="{9FC48E88-9648-488D-9C89-AC7DD027A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857894"/>
            <a:ext cx="367108" cy="36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0" descr="palliative care-01">
            <a:extLst>
              <a:ext uri="{FF2B5EF4-FFF2-40B4-BE49-F238E27FC236}">
                <a16:creationId xmlns:a16="http://schemas.microsoft.com/office/drawing/2014/main" id="{345984BA-BFB9-4FFF-AEA2-687A31B4B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3" t="27596" r="20425" b="39523"/>
          <a:stretch>
            <a:fillRect/>
          </a:stretch>
        </p:blipFill>
        <p:spPr bwMode="auto">
          <a:xfrm>
            <a:off x="5256000" y="5760000"/>
            <a:ext cx="1480104" cy="49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2" descr="缓和医疗分logo">
            <a:extLst>
              <a:ext uri="{FF2B5EF4-FFF2-40B4-BE49-F238E27FC236}">
                <a16:creationId xmlns:a16="http://schemas.microsoft.com/office/drawing/2014/main" id="{F788A2BE-5BAB-47E8-A577-173D2E651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2" t="20070" r="7512" b="22238"/>
          <a:stretch>
            <a:fillRect/>
          </a:stretch>
        </p:blipFill>
        <p:spPr bwMode="auto">
          <a:xfrm>
            <a:off x="6715139" y="5857892"/>
            <a:ext cx="2000644" cy="42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7E29F9AE-7082-4537-8A1D-C4629F33A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9"/>
    </mc:Choice>
    <mc:Fallback xmlns="">
      <p:transition spd="slow" advTm="3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矩形 4"/>
          <p:cNvSpPr>
            <a:spLocks noChangeArrowheads="1"/>
          </p:cNvSpPr>
          <p:nvPr/>
        </p:nvSpPr>
        <p:spPr bwMode="auto">
          <a:xfrm>
            <a:off x="3993958" y="692696"/>
            <a:ext cx="4714908" cy="5932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700" dirty="0">
                <a:solidFill>
                  <a:srgbClr val="A6A6A6"/>
                </a:solidFill>
                <a:latin typeface="微软雅黑" pitchFamily="34" charset="-122"/>
                <a:ea typeface="微软雅黑" pitchFamily="34" charset="-122"/>
              </a:rPr>
              <a:t>林雪，北京协和医院心内科副主任医师，硕士生导师。</a:t>
            </a:r>
            <a:r>
              <a:rPr lang="en-US" altLang="zh-CN" sz="1700" dirty="0">
                <a:solidFill>
                  <a:srgbClr val="A6A6A6"/>
                </a:solidFill>
                <a:latin typeface="微软雅黑" pitchFamily="34" charset="-122"/>
                <a:ea typeface="微软雅黑" pitchFamily="34" charset="-122"/>
              </a:rPr>
              <a:t>2007</a:t>
            </a:r>
            <a:r>
              <a:rPr lang="zh-CN" altLang="en-US" sz="1700" dirty="0">
                <a:solidFill>
                  <a:srgbClr val="A6A6A6"/>
                </a:solidFill>
                <a:latin typeface="微软雅黑" pitchFamily="34" charset="-122"/>
                <a:ea typeface="微软雅黑" pitchFamily="34" charset="-122"/>
              </a:rPr>
              <a:t>年北京协和医科大学医学博士毕业。</a:t>
            </a:r>
            <a:r>
              <a:rPr lang="en-US" altLang="zh-CN" sz="1700" dirty="0">
                <a:solidFill>
                  <a:srgbClr val="A6A6A6"/>
                </a:solidFill>
                <a:latin typeface="微软雅黑" pitchFamily="34" charset="-122"/>
                <a:ea typeface="微软雅黑" pitchFamily="34" charset="-122"/>
              </a:rPr>
              <a:t>1998</a:t>
            </a:r>
            <a:r>
              <a:rPr lang="zh-CN" altLang="en-US" sz="1700" dirty="0">
                <a:solidFill>
                  <a:srgbClr val="A6A6A6"/>
                </a:solidFill>
                <a:latin typeface="微软雅黑" pitchFamily="34" charset="-122"/>
                <a:ea typeface="微软雅黑" pitchFamily="34" charset="-122"/>
              </a:rPr>
              <a:t>年进入北京协和医院内科工作，</a:t>
            </a:r>
            <a:r>
              <a:rPr lang="en-US" altLang="zh-CN" sz="1700" dirty="0">
                <a:solidFill>
                  <a:srgbClr val="A6A6A6"/>
                </a:solidFill>
                <a:latin typeface="微软雅黑" pitchFamily="34" charset="-122"/>
                <a:ea typeface="微软雅黑" pitchFamily="34" charset="-122"/>
              </a:rPr>
              <a:t>2013</a:t>
            </a:r>
            <a:r>
              <a:rPr lang="zh-CN" altLang="en-US" sz="1700" dirty="0">
                <a:solidFill>
                  <a:srgbClr val="A6A6A6"/>
                </a:solidFill>
                <a:latin typeface="微软雅黑" pitchFamily="34" charset="-122"/>
                <a:ea typeface="微软雅黑" pitchFamily="34" charset="-122"/>
              </a:rPr>
              <a:t>年被聘为心内科副主任医师。</a:t>
            </a:r>
            <a:r>
              <a:rPr lang="en-US" altLang="zh-CN" sz="1700" dirty="0">
                <a:solidFill>
                  <a:srgbClr val="A6A6A6"/>
                </a:solidFill>
                <a:latin typeface="微软雅黑" pitchFamily="34" charset="-122"/>
                <a:ea typeface="微软雅黑" pitchFamily="34" charset="-122"/>
              </a:rPr>
              <a:t>2014</a:t>
            </a:r>
            <a:r>
              <a:rPr lang="zh-CN" altLang="en-US" sz="1700" dirty="0">
                <a:solidFill>
                  <a:srgbClr val="A6A6A6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700" dirty="0">
                <a:solidFill>
                  <a:srgbClr val="A6A6A6"/>
                </a:solidFill>
                <a:latin typeface="微软雅黑" pitchFamily="34" charset="-122"/>
                <a:ea typeface="微软雅黑" pitchFamily="34" charset="-122"/>
              </a:rPr>
              <a:t>-2015</a:t>
            </a:r>
            <a:r>
              <a:rPr lang="zh-CN" altLang="en-US" sz="1700" dirty="0">
                <a:solidFill>
                  <a:srgbClr val="A6A6A6"/>
                </a:solidFill>
                <a:latin typeface="微软雅黑" pitchFamily="34" charset="-122"/>
                <a:ea typeface="微软雅黑" pitchFamily="34" charset="-122"/>
              </a:rPr>
              <a:t>年获得国家留学基金支持在美国马里兰大学做博士后研究。从事心内科学专业，研究重点为心肌病、心力衰竭及超声心动图学的应用。</a:t>
            </a:r>
            <a:endParaRPr lang="en-US" altLang="zh-CN" sz="1700" dirty="0">
              <a:solidFill>
                <a:srgbClr val="A6A6A6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00" dirty="0">
              <a:solidFill>
                <a:srgbClr val="A6A6A6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700" dirty="0">
                <a:solidFill>
                  <a:srgbClr val="A6A6A6"/>
                </a:solidFill>
                <a:latin typeface="微软雅黑" pitchFamily="34" charset="-122"/>
                <a:ea typeface="微软雅黑" pitchFamily="34" charset="-122"/>
              </a:rPr>
              <a:t>主持和作为重要参与人参加国家级及地方级科研项目</a:t>
            </a:r>
            <a:r>
              <a:rPr lang="en-US" altLang="zh-CN" sz="1700" dirty="0">
                <a:solidFill>
                  <a:srgbClr val="A6A6A6"/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1700" dirty="0">
                <a:solidFill>
                  <a:srgbClr val="A6A6A6"/>
                </a:solidFill>
                <a:latin typeface="微软雅黑" pitchFamily="34" charset="-122"/>
                <a:ea typeface="微软雅黑" pitchFamily="34" charset="-122"/>
              </a:rPr>
              <a:t>项，以第一作者发表科研论文近</a:t>
            </a:r>
            <a:r>
              <a:rPr lang="en-US" altLang="zh-CN" sz="1700" dirty="0">
                <a:solidFill>
                  <a:srgbClr val="A6A6A6"/>
                </a:solidFill>
                <a:latin typeface="微软雅黑" pitchFamily="34" charset="-122"/>
                <a:ea typeface="微软雅黑" pitchFamily="34" charset="-122"/>
              </a:rPr>
              <a:t>20</a:t>
            </a:r>
            <a:r>
              <a:rPr lang="zh-CN" altLang="en-US" sz="1700" dirty="0">
                <a:solidFill>
                  <a:srgbClr val="A6A6A6"/>
                </a:solidFill>
                <a:latin typeface="微软雅黑" pitchFamily="34" charset="-122"/>
                <a:ea typeface="微软雅黑" pitchFamily="34" charset="-122"/>
              </a:rPr>
              <a:t>篇，</a:t>
            </a:r>
            <a:r>
              <a:rPr lang="en-US" altLang="zh-CN" sz="1700" dirty="0">
                <a:solidFill>
                  <a:srgbClr val="A6A6A6"/>
                </a:solidFill>
                <a:latin typeface="微软雅黑" pitchFamily="34" charset="-122"/>
                <a:ea typeface="微软雅黑" pitchFamily="34" charset="-122"/>
              </a:rPr>
              <a:t>SCI</a:t>
            </a:r>
            <a:r>
              <a:rPr lang="zh-CN" altLang="en-US" sz="1700" dirty="0">
                <a:solidFill>
                  <a:srgbClr val="A6A6A6"/>
                </a:solidFill>
                <a:latin typeface="微软雅黑" pitchFamily="34" charset="-122"/>
                <a:ea typeface="微软雅黑" pitchFamily="34" charset="-122"/>
              </a:rPr>
              <a:t>收录</a:t>
            </a:r>
            <a:r>
              <a:rPr lang="en-US" altLang="zh-CN" sz="1700" dirty="0">
                <a:solidFill>
                  <a:srgbClr val="A6A6A6"/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1700" dirty="0">
                <a:solidFill>
                  <a:srgbClr val="A6A6A6"/>
                </a:solidFill>
                <a:latin typeface="微软雅黑" pitchFamily="34" charset="-122"/>
                <a:ea typeface="微软雅黑" pitchFamily="34" charset="-122"/>
              </a:rPr>
              <a:t>篇。日常工作中不但关注困难心脏疾病的诊疗，也关注患者的生活质量和个人意愿，并致力于安宁缓和医疗理念在心力衰竭患者中的落地与推广。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5" name="内容占位符 5">
            <a:extLst>
              <a:ext uri="{FF2B5EF4-FFF2-40B4-BE49-F238E27FC236}">
                <a16:creationId xmlns:a16="http://schemas.microsoft.com/office/drawing/2014/main" id="{27420D90-2BA0-4523-BCF9-5250B9D3F2B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180" y="785794"/>
            <a:ext cx="2911005" cy="4368039"/>
          </a:xfr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D640A296-0318-409C-A87D-B85FAE8988B8}"/>
              </a:ext>
            </a:extLst>
          </p:cNvPr>
          <p:cNvSpPr txBox="1">
            <a:spLocks/>
          </p:cNvSpPr>
          <p:nvPr/>
        </p:nvSpPr>
        <p:spPr>
          <a:xfrm>
            <a:off x="448609" y="5243108"/>
            <a:ext cx="3286148" cy="1000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zh-CN" altLang="en-US" sz="3200" b="1">
                <a:solidFill>
                  <a:schemeClr val="tx1">
                    <a:lumMod val="50000"/>
                    <a:lumOff val="50000"/>
                  </a:schemeClr>
                </a:solidFill>
                <a:latin typeface="华文隶书" pitchFamily="2" charset="-122"/>
                <a:ea typeface="华文隶书" pitchFamily="2" charset="-122"/>
              </a:rPr>
              <a:t>林雪</a:t>
            </a:r>
            <a:r>
              <a:rPr lang="zh-CN" alt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华文隶书" pitchFamily="2" charset="-122"/>
                <a:ea typeface="华文隶书" pitchFamily="2" charset="-122"/>
              </a:rPr>
              <a:t> </a:t>
            </a:r>
            <a:r>
              <a:rPr lang="en-US" altLang="zh-CN" sz="3200">
                <a:solidFill>
                  <a:schemeClr val="tx1">
                    <a:lumMod val="50000"/>
                    <a:lumOff val="50000"/>
                  </a:schemeClr>
                </a:solidFill>
                <a:latin typeface="华文隶书" pitchFamily="2" charset="-122"/>
                <a:ea typeface="华文隶书" pitchFamily="2" charset="-122"/>
                <a:cs typeface="Arial"/>
              </a:rPr>
              <a:t>• </a:t>
            </a:r>
            <a:r>
              <a:rPr lang="zh-CN" altLang="en-US" sz="3000" b="1">
                <a:solidFill>
                  <a:srgbClr val="FFC000"/>
                </a:solidFill>
                <a:latin typeface="隶书" pitchFamily="49" charset="-122"/>
                <a:ea typeface="隶书" pitchFamily="49" charset="-122"/>
              </a:rPr>
              <a:t>简介</a:t>
            </a:r>
            <a:endParaRPr lang="zh-CN" altLang="en-US" sz="3000" b="1" dirty="0">
              <a:solidFill>
                <a:srgbClr val="FFC000"/>
              </a:solidFill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9C5D3BD5-E448-4B84-B931-32DDCD421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61"/>
    </mc:Choice>
    <mc:Fallback xmlns="">
      <p:transition spd="slow" advTm="20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5DD9B3-7831-46E2-AAAD-AAAC400D8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/>
          <a:lstStyle/>
          <a:p>
            <a:pPr algn="ctr">
              <a:defRPr/>
            </a:pPr>
            <a:r>
              <a:rPr lang="zh-CN" altLang="en-US" dirty="0"/>
              <a:t>提纲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0BB007-14A8-45EA-B4C1-D05A6D51D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一个终生难忘的病人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457200" lvl="1" indent="0">
              <a:buNone/>
              <a:defRPr/>
            </a:pP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defRPr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心力衰竭是充满冲突的缓和医疗领域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0" indent="0">
              <a:buNone/>
              <a:defRPr/>
            </a:pP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defRPr/>
            </a:pP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defRPr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案例说明我们团队所面临的困境、思考和对策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0" indent="0">
              <a:buNone/>
              <a:defRPr/>
            </a:pP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defRPr/>
            </a:pP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defRPr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总结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defRPr/>
            </a:pP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defRPr/>
            </a:pP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defRPr/>
            </a:pP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defRPr/>
            </a:pP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44396925-5047-4CFA-B084-AC273AB94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70"/>
    </mc:Choice>
    <mc:Fallback xmlns="">
      <p:transition spd="slow" advTm="20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8B83638-3720-4101-80B7-F0FAB6D4A9EE}"/>
              </a:ext>
            </a:extLst>
          </p:cNvPr>
          <p:cNvSpPr/>
          <p:nvPr/>
        </p:nvSpPr>
        <p:spPr>
          <a:xfrm>
            <a:off x="212143" y="228361"/>
            <a:ext cx="5003693" cy="6390746"/>
          </a:xfrm>
          <a:prstGeom prst="rect">
            <a:avLst/>
          </a:prstGeom>
          <a:solidFill>
            <a:schemeClr val="tx1">
              <a:lumMod val="75000"/>
              <a:lumOff val="2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46" name="标题 1">
            <a:extLst>
              <a:ext uri="{FF2B5EF4-FFF2-40B4-BE49-F238E27FC236}">
                <a16:creationId xmlns:a16="http://schemas.microsoft.com/office/drawing/2014/main" id="{E3303AF8-D229-43A7-9C22-F16B0F52FF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258552"/>
            <a:ext cx="8676456" cy="1143000"/>
          </a:xfrm>
        </p:spPr>
        <p:txBody>
          <a:bodyPr/>
          <a:lstStyle/>
          <a:p>
            <a:pPr algn="r">
              <a:spcBef>
                <a:spcPts val="7800"/>
              </a:spcBef>
            </a:pPr>
            <a:r>
              <a:rPr lang="zh-CN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一个        </a:t>
            </a:r>
            <a:r>
              <a:rPr lang="zh-CN" altLang="en-US" sz="3200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终生难忘的病人  </a:t>
            </a:r>
          </a:p>
        </p:txBody>
      </p:sp>
      <p:pic>
        <p:nvPicPr>
          <p:cNvPr id="6148" name="图片 6">
            <a:extLst>
              <a:ext uri="{FF2B5EF4-FFF2-40B4-BE49-F238E27FC236}">
                <a16:creationId xmlns:a16="http://schemas.microsoft.com/office/drawing/2014/main" id="{FB0E0446-014D-458B-B2EE-0941D0FBD7A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3021" y="1628800"/>
            <a:ext cx="2392363" cy="3927475"/>
          </a:xfr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64F3A652-7808-46DB-A2F5-93FA55D3B7AD}"/>
              </a:ext>
            </a:extLst>
          </p:cNvPr>
          <p:cNvCxnSpPr>
            <a:cxnSpLocks/>
          </p:cNvCxnSpPr>
          <p:nvPr/>
        </p:nvCxnSpPr>
        <p:spPr>
          <a:xfrm>
            <a:off x="2676888" y="2996952"/>
            <a:ext cx="2192560" cy="0"/>
          </a:xfrm>
          <a:prstGeom prst="line">
            <a:avLst/>
          </a:prstGeom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1" name="文本框 9">
            <a:extLst>
              <a:ext uri="{FF2B5EF4-FFF2-40B4-BE49-F238E27FC236}">
                <a16:creationId xmlns:a16="http://schemas.microsoft.com/office/drawing/2014/main" id="{C1F7A1BB-8CE4-4107-9F96-D669B3F5F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5836" y="1692588"/>
            <a:ext cx="383582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医生不应该承受</a:t>
            </a: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endParaRPr lang="en-US" altLang="zh-CN" sz="2400" dirty="0">
              <a:solidFill>
                <a:schemeClr val="bg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这样的痛苦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endParaRPr lang="en-US" altLang="zh-CN" sz="2400" dirty="0">
              <a:solidFill>
                <a:schemeClr val="bg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endParaRPr lang="en-US" altLang="zh-CN" sz="2400" dirty="0">
              <a:solidFill>
                <a:schemeClr val="bg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A9E8A2E-7B63-4463-88CD-845EB8981A41}"/>
              </a:ext>
            </a:extLst>
          </p:cNvPr>
          <p:cNvSpPr txBox="1"/>
          <p:nvPr/>
        </p:nvSpPr>
        <p:spPr>
          <a:xfrm>
            <a:off x="5528733" y="2942166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1BD9DAE-F8CE-4FC9-8EA3-FB2E1A767068}"/>
              </a:ext>
            </a:extLst>
          </p:cNvPr>
          <p:cNvSpPr txBox="1"/>
          <p:nvPr/>
        </p:nvSpPr>
        <p:spPr>
          <a:xfrm>
            <a:off x="5267396" y="3086069"/>
            <a:ext cx="38358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患者 也不应该</a:t>
            </a:r>
          </a:p>
          <a:p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DD63FED-3279-498C-B54E-472BDFBD3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72"/>
          <a:stretch/>
        </p:blipFill>
        <p:spPr>
          <a:xfrm>
            <a:off x="399470" y="1628800"/>
            <a:ext cx="2127296" cy="322844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54B2E49-0B43-4869-81CA-17289B5F19AA}"/>
              </a:ext>
            </a:extLst>
          </p:cNvPr>
          <p:cNvSpPr txBox="1"/>
          <p:nvPr/>
        </p:nvSpPr>
        <p:spPr>
          <a:xfrm>
            <a:off x="6141190" y="4144566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更早的选择权</a:t>
            </a:r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DFC2E7E4-A002-417B-8677-27D9ABB075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88"/>
    </mc:Choice>
    <mc:Fallback xmlns="">
      <p:transition spd="slow" advTm="121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75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151" grpId="0"/>
      <p:bldP spid="7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>
            <a:extLst>
              <a:ext uri="{FF2B5EF4-FFF2-40B4-BE49-F238E27FC236}">
                <a16:creationId xmlns:a16="http://schemas.microsoft.com/office/drawing/2014/main" id="{ED5E3D8D-632B-4DD3-8544-BA76C6E2F7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0193" y="160337"/>
            <a:ext cx="9144000" cy="1143000"/>
          </a:xfrm>
        </p:spPr>
        <p:txBody>
          <a:bodyPr/>
          <a:lstStyle/>
          <a:p>
            <a:r>
              <a:rPr lang="zh-CN" altLang="en-US" sz="3200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为什么我们会有这样的痛苦？</a:t>
            </a:r>
            <a:r>
              <a:rPr lang="en-US" altLang="zh-CN" sz="3200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— </a:t>
            </a:r>
            <a:r>
              <a:rPr lang="en-US" altLang="zh-CN" sz="3200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No Talk!</a:t>
            </a:r>
            <a:endParaRPr lang="zh-CN" altLang="en-US" sz="3200" b="1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CB6218-93E2-409E-B892-252F9DD31A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544" y="1439862"/>
            <a:ext cx="8579296" cy="45259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有些事情我们从不讨论，即使是世代发生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个人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家庭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我们的教育告诉我们努力“活好”，但从来没有教过我们如何安然离世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我们的职业特点：除了坚持“传统治疗外”，不知道有其他的路可选择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defRPr/>
            </a:pP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defRPr/>
            </a:pP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defRPr/>
            </a:pP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defRPr/>
            </a:pP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7172" name="内容占位符 4">
            <a:extLst>
              <a:ext uri="{FF2B5EF4-FFF2-40B4-BE49-F238E27FC236}">
                <a16:creationId xmlns:a16="http://schemas.microsoft.com/office/drawing/2014/main" id="{8ECA9A22-4F73-440B-8F15-319D7AC76F6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2387" y="5257800"/>
            <a:ext cx="4011613" cy="1416050"/>
          </a:xfrm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F5C8D8E7-56CC-4746-BAEF-21D295A01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70"/>
    </mc:Choice>
    <mc:Fallback xmlns="">
      <p:transition spd="slow" advTm="27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 1">
            <a:extLst>
              <a:ext uri="{FF2B5EF4-FFF2-40B4-BE49-F238E27FC236}">
                <a16:creationId xmlns:a16="http://schemas.microsoft.com/office/drawing/2014/main" id="{8ACA6889-916A-48C8-A85F-447A201C0D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03745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/>
              <a:t>我们总会面临下面的困境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1861B9E-A5AB-44E9-AE8D-BE78CE178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历经痛苦，患者想安然离世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一位拒绝装起搏器的老年男性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  <a:defRPr/>
            </a:pP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  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疾病晚期，医疗上对因治疗无计可施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altLang="zh-C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  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高昂的治疗费用和不可知的风险让家庭手足无措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一个放弃能救命心脏辅助器械的家庭</a:t>
            </a:r>
          </a:p>
          <a:p>
            <a:pPr lvl="1">
              <a:lnSpc>
                <a:spcPct val="15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到了顶尖学府，还治不了，是不是一个可安慰的理由？</a:t>
            </a:r>
          </a:p>
          <a:p>
            <a:pPr lvl="1">
              <a:lnSpc>
                <a:spcPct val="150000"/>
              </a:lnSpc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告诉患者“你走吧”，是不是就是我们唯一能做的事情？</a:t>
            </a:r>
          </a:p>
          <a:p>
            <a:pPr>
              <a:lnSpc>
                <a:spcPct val="150000"/>
              </a:lnSpc>
              <a:defRPr/>
            </a:pP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2A6B6093-C212-4DC4-A5B8-2B61E0E3A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45"/>
    </mc:Choice>
    <mc:Fallback xmlns="">
      <p:transition spd="slow" advTm="52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1">
            <a:extLst>
              <a:ext uri="{FF2B5EF4-FFF2-40B4-BE49-F238E27FC236}">
                <a16:creationId xmlns:a16="http://schemas.microsoft.com/office/drawing/2014/main" id="{0CDD2D70-80E4-48FF-A34B-BCFF7AF030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340" y="404664"/>
            <a:ext cx="8795320" cy="1143000"/>
          </a:xfrm>
        </p:spPr>
        <p:txBody>
          <a:bodyPr/>
          <a:lstStyle/>
          <a:p>
            <a:pPr algn="ctr"/>
            <a:r>
              <a:rPr lang="zh-CN" altLang="en-US" dirty="0"/>
              <a:t>安宁缓和医疗，终末期心衰患者的</a:t>
            </a:r>
            <a:br>
              <a:rPr lang="en-US" altLang="zh-CN" dirty="0"/>
            </a:br>
            <a:r>
              <a:rPr lang="zh-CN" altLang="en-US" dirty="0">
                <a:solidFill>
                  <a:srgbClr val="FFC000"/>
                </a:solidFill>
              </a:rPr>
              <a:t>临床路径</a:t>
            </a:r>
            <a:r>
              <a:rPr lang="zh-CN" altLang="en-US" dirty="0"/>
              <a:t>之一</a:t>
            </a:r>
          </a:p>
        </p:txBody>
      </p:sp>
      <p:sp>
        <p:nvSpPr>
          <p:cNvPr id="10243" name="内容占位符 2">
            <a:extLst>
              <a:ext uri="{FF2B5EF4-FFF2-40B4-BE49-F238E27FC236}">
                <a16:creationId xmlns:a16="http://schemas.microsoft.com/office/drawing/2014/main" id="{A7948E4B-FB15-4983-B1E4-BE122854E1E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5770" y="2305769"/>
            <a:ext cx="8512460" cy="4525963"/>
          </a:xfrm>
        </p:spPr>
        <p:txBody>
          <a:bodyPr/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安宁缓和医疗是多学科的医疗方案，侧重于沟通，共同决策和提前制定关怀计划，帮助患者缓解疼痛和其他困扰的症状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整合心理和精神方面的治疗，帮助家庭应对疾病和丧亲之痛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0" indent="0">
              <a:buNone/>
            </a:pP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安宁缓和医疗可以应用于心力衰竭的各个阶段，包括疾病早期，通常与其他延长生命的治疗手段合并使用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02EEE9E8-DC6E-43C3-A879-98DF6FFFB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15"/>
    </mc:Choice>
    <mc:Fallback xmlns="">
      <p:transition spd="slow" advTm="37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">
            <a:extLst>
              <a:ext uri="{FF2B5EF4-FFF2-40B4-BE49-F238E27FC236}">
                <a16:creationId xmlns:a16="http://schemas.microsoft.com/office/drawing/2014/main" id="{CF93F22B-387F-43E3-869B-998B1C017B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1143000"/>
          </a:xfrm>
        </p:spPr>
        <p:txBody>
          <a:bodyPr/>
          <a:lstStyle/>
          <a:p>
            <a:r>
              <a:rPr lang="zh-CN" altLang="en-US" sz="3200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心力衰竭是安宁缓和医疗独具特色的疾病种类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97726B-D460-421A-9C65-991541F400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9100" y="1435100"/>
            <a:ext cx="4114800" cy="4857403"/>
          </a:xfrm>
        </p:spPr>
        <p:txBody>
          <a:bodyPr>
            <a:normAutofit/>
          </a:bodyPr>
          <a:lstStyle/>
          <a:p>
            <a:pPr>
              <a:defRPr/>
            </a:pPr>
            <a:endParaRPr lang="en-US" altLang="zh-CN" sz="17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defRPr/>
            </a:pPr>
            <a:r>
              <a:rPr lang="zh-CN" alt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症状，功能受限和生活质量降低：慢性病程、进展性且逐渐出现一个个脏器功能衰竭：肾衰、营养、脆弱、多种合并症，伴随随时猝死风险</a:t>
            </a:r>
            <a:endParaRPr lang="en-US" altLang="zh-CN" sz="17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zh-CN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      </a:t>
            </a:r>
          </a:p>
          <a:p>
            <a:pPr>
              <a:defRPr/>
            </a:pPr>
            <a:endParaRPr lang="en-US" altLang="zh-CN" sz="17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defRPr/>
            </a:pPr>
            <a:endParaRPr lang="en-US" altLang="zh-CN" sz="17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defRPr/>
            </a:pPr>
            <a:endParaRPr lang="en-US" altLang="zh-CN" sz="17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defRPr/>
            </a:pPr>
            <a:endParaRPr lang="en-US" altLang="zh-CN" sz="17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zh-CN" sz="17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zh-CN" sz="17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zh-CN" sz="17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defRPr/>
            </a:pPr>
            <a:r>
              <a:rPr lang="zh-CN" alt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发达医学科技提供了多种选择：</a:t>
            </a:r>
            <a:r>
              <a:rPr lang="en-US" altLang="zh-CN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PCI</a:t>
            </a:r>
            <a:r>
              <a:rPr lang="zh-CN" alt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、</a:t>
            </a:r>
            <a:r>
              <a:rPr lang="en-US" altLang="zh-CN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ICD</a:t>
            </a:r>
            <a:r>
              <a:rPr lang="zh-CN" alt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、</a:t>
            </a:r>
            <a:r>
              <a:rPr lang="en-US" altLang="zh-CN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CRTD</a:t>
            </a:r>
            <a:r>
              <a:rPr lang="zh-CN" alt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、心脏辅助泵、心脏移植</a:t>
            </a:r>
            <a:endParaRPr lang="en-US" altLang="zh-CN" sz="17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defRPr/>
            </a:pPr>
            <a:endParaRPr lang="en-US" altLang="zh-CN" sz="17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defRPr/>
            </a:pPr>
            <a:endParaRPr lang="en-US" altLang="zh-CN" sz="17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defRPr/>
            </a:pPr>
            <a:endParaRPr lang="en-US" altLang="zh-CN" sz="13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defRPr/>
            </a:pPr>
            <a:endParaRPr lang="zh-CN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1268" name="内容占位符 3">
            <a:extLst>
              <a:ext uri="{FF2B5EF4-FFF2-40B4-BE49-F238E27FC236}">
                <a16:creationId xmlns:a16="http://schemas.microsoft.com/office/drawing/2014/main" id="{2B4C899E-FD08-4638-B4BE-B835BF9C416A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5167052" y="1675284"/>
            <a:ext cx="3384376" cy="511286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不可知的未来和多种选择，引发医患的判断混乱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When to stop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？成为没人敢回答的问题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患者本人的意愿被极大程度地忽略</a:t>
            </a:r>
            <a:endParaRPr lang="en-US" altLang="zh-CN" sz="18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11269" name="图片 4">
            <a:extLst>
              <a:ext uri="{FF2B5EF4-FFF2-40B4-BE49-F238E27FC236}">
                <a16:creationId xmlns:a16="http://schemas.microsoft.com/office/drawing/2014/main" id="{C6AA4C1A-C9B2-4B6D-9478-963A8EF68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380" y="2946081"/>
            <a:ext cx="2160240" cy="18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C3A5E2B8-0B5B-45CF-976F-F561B7AB34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50"/>
    </mc:Choice>
    <mc:Fallback xmlns="">
      <p:transition spd="slow" advTm="61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7|7.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1338</TotalTime>
  <Words>1652</Words>
  <Application>Microsoft Office PowerPoint</Application>
  <PresentationFormat>全屏显示(4:3)</PresentationFormat>
  <Paragraphs>199</Paragraphs>
  <Slides>24</Slides>
  <Notes>2</Notes>
  <HiddenSlides>0</HiddenSlides>
  <MMClips>24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36" baseType="lpstr">
      <vt:lpstr>仿宋</vt:lpstr>
      <vt:lpstr>华文仿宋</vt:lpstr>
      <vt:lpstr>华文隶书</vt:lpstr>
      <vt:lpstr>楷体</vt:lpstr>
      <vt:lpstr>隶书</vt:lpstr>
      <vt:lpstr>宋体</vt:lpstr>
      <vt:lpstr>微软雅黑</vt:lpstr>
      <vt:lpstr>Arial</vt:lpstr>
      <vt:lpstr>Calibri</vt:lpstr>
      <vt:lpstr>Office 主题​​</vt:lpstr>
      <vt:lpstr>1_Office 主题​​</vt:lpstr>
      <vt:lpstr>Office 主题</vt:lpstr>
      <vt:lpstr>心力衰竭与安宁缓和医疗</vt:lpstr>
      <vt:lpstr>本课程由</vt:lpstr>
      <vt:lpstr>PowerPoint 演示文稿</vt:lpstr>
      <vt:lpstr>提纲</vt:lpstr>
      <vt:lpstr>一个        终生难忘的病人  </vt:lpstr>
      <vt:lpstr>为什么我们会有这样的痛苦？— No Talk!</vt:lpstr>
      <vt:lpstr>我们总会面临下面的困境</vt:lpstr>
      <vt:lpstr>安宁缓和医疗，终末期心衰患者的 临床路径之一</vt:lpstr>
      <vt:lpstr>心力衰竭是安宁缓和医疗独具特色的疾病种类</vt:lpstr>
      <vt:lpstr>心力衰竭患者实施安宁缓和医疗的共同困境 （1）</vt:lpstr>
      <vt:lpstr>心力衰竭患者实施安宁缓和医疗的共同困境（2）</vt:lpstr>
      <vt:lpstr>一个预期生存期3个月的女病人</vt:lpstr>
      <vt:lpstr>心内科医生的心理困境</vt:lpstr>
      <vt:lpstr>具有中国特色的安宁缓和医疗困境</vt:lpstr>
      <vt:lpstr>作为主治医生，我们团队的对策</vt:lpstr>
      <vt:lpstr>安宁缓和医疗团队会诊后</vt:lpstr>
      <vt:lpstr>国外心力衰竭进行安宁缓和医疗的成就</vt:lpstr>
      <vt:lpstr>国际诊疗流程的建议</vt:lpstr>
      <vt:lpstr>国际指南的支持</vt:lpstr>
      <vt:lpstr>可能有价值的对策（1）</vt:lpstr>
      <vt:lpstr>可能有价值的对策（2）</vt:lpstr>
      <vt:lpstr>我们自己的努力</vt:lpstr>
      <vt:lpstr>总   结</vt:lpstr>
      <vt:lpstr>感  谢  观  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请您输入标题</dc:title>
  <dc:creator>lenovo</dc:creator>
  <cp:lastModifiedBy>zhou xiaomo</cp:lastModifiedBy>
  <cp:revision>187</cp:revision>
  <dcterms:created xsi:type="dcterms:W3CDTF">2011-03-30T22:55:45Z</dcterms:created>
  <dcterms:modified xsi:type="dcterms:W3CDTF">2020-03-02T10:33:49Z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2052-1.0.0.1304</vt:lpwstr>
  </property>
</Properties>
</file>